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191"/>
  </p:notesMasterIdLst>
  <p:sldIdLst>
    <p:sldId id="544" r:id="rId5"/>
    <p:sldId id="621" r:id="rId6"/>
    <p:sldId id="546" r:id="rId7"/>
    <p:sldId id="736" r:id="rId8"/>
    <p:sldId id="548" r:id="rId9"/>
    <p:sldId id="632" r:id="rId10"/>
    <p:sldId id="661" r:id="rId11"/>
    <p:sldId id="553" r:id="rId12"/>
    <p:sldId id="659" r:id="rId13"/>
    <p:sldId id="660" r:id="rId14"/>
    <p:sldId id="658" r:id="rId15"/>
    <p:sldId id="695" r:id="rId16"/>
    <p:sldId id="696" r:id="rId17"/>
    <p:sldId id="697" r:id="rId18"/>
    <p:sldId id="735" r:id="rId19"/>
    <p:sldId id="552" r:id="rId20"/>
    <p:sldId id="657" r:id="rId21"/>
    <p:sldId id="576" r:id="rId22"/>
    <p:sldId id="648" r:id="rId23"/>
    <p:sldId id="654" r:id="rId24"/>
    <p:sldId id="734" r:id="rId25"/>
    <p:sldId id="623" r:id="rId26"/>
    <p:sldId id="693" r:id="rId27"/>
    <p:sldId id="692" r:id="rId28"/>
    <p:sldId id="691" r:id="rId29"/>
    <p:sldId id="690" r:id="rId30"/>
    <p:sldId id="688" r:id="rId31"/>
    <p:sldId id="687" r:id="rId32"/>
    <p:sldId id="685" r:id="rId33"/>
    <p:sldId id="686" r:id="rId34"/>
    <p:sldId id="663" r:id="rId35"/>
    <p:sldId id="679" r:id="rId36"/>
    <p:sldId id="664" r:id="rId37"/>
    <p:sldId id="674" r:id="rId38"/>
    <p:sldId id="675" r:id="rId39"/>
    <p:sldId id="676" r:id="rId40"/>
    <p:sldId id="677" r:id="rId41"/>
    <p:sldId id="678" r:id="rId42"/>
    <p:sldId id="683" r:id="rId43"/>
    <p:sldId id="680" r:id="rId44"/>
    <p:sldId id="684" r:id="rId45"/>
    <p:sldId id="681" r:id="rId46"/>
    <p:sldId id="682" r:id="rId47"/>
    <p:sldId id="689" r:id="rId48"/>
    <p:sldId id="746" r:id="rId49"/>
    <p:sldId id="747" r:id="rId50"/>
    <p:sldId id="748" r:id="rId51"/>
    <p:sldId id="737" r:id="rId52"/>
    <p:sldId id="698" r:id="rId53"/>
    <p:sldId id="706" r:id="rId54"/>
    <p:sldId id="700" r:id="rId55"/>
    <p:sldId id="701" r:id="rId56"/>
    <p:sldId id="703" r:id="rId57"/>
    <p:sldId id="744" r:id="rId58"/>
    <p:sldId id="702" r:id="rId59"/>
    <p:sldId id="705" r:id="rId60"/>
    <p:sldId id="738" r:id="rId61"/>
    <p:sldId id="707" r:id="rId62"/>
    <p:sldId id="739" r:id="rId63"/>
    <p:sldId id="704" r:id="rId64"/>
    <p:sldId id="727" r:id="rId65"/>
    <p:sldId id="740" r:id="rId66"/>
    <p:sldId id="710" r:id="rId67"/>
    <p:sldId id="649" r:id="rId68"/>
    <p:sldId id="652" r:id="rId69"/>
    <p:sldId id="711" r:id="rId70"/>
    <p:sldId id="714" r:id="rId71"/>
    <p:sldId id="626" r:id="rId72"/>
    <p:sldId id="712" r:id="rId73"/>
    <p:sldId id="713" r:id="rId74"/>
    <p:sldId id="715" r:id="rId75"/>
    <p:sldId id="716" r:id="rId76"/>
    <p:sldId id="745" r:id="rId77"/>
    <p:sldId id="717" r:id="rId78"/>
    <p:sldId id="655" r:id="rId79"/>
    <p:sldId id="718" r:id="rId80"/>
    <p:sldId id="708" r:id="rId81"/>
    <p:sldId id="640" r:id="rId82"/>
    <p:sldId id="642" r:id="rId83"/>
    <p:sldId id="643" r:id="rId84"/>
    <p:sldId id="645" r:id="rId85"/>
    <p:sldId id="656" r:id="rId86"/>
    <p:sldId id="741" r:id="rId87"/>
    <p:sldId id="554" r:id="rId88"/>
    <p:sldId id="615" r:id="rId89"/>
    <p:sldId id="600" r:id="rId90"/>
    <p:sldId id="617" r:id="rId91"/>
    <p:sldId id="618" r:id="rId92"/>
    <p:sldId id="456" r:id="rId93"/>
    <p:sldId id="283" r:id="rId94"/>
    <p:sldId id="619" r:id="rId95"/>
    <p:sldId id="462" r:id="rId96"/>
    <p:sldId id="602" r:id="rId97"/>
    <p:sldId id="601" r:id="rId98"/>
    <p:sldId id="470" r:id="rId99"/>
    <p:sldId id="471" r:id="rId100"/>
    <p:sldId id="472" r:id="rId101"/>
    <p:sldId id="620" r:id="rId102"/>
    <p:sldId id="598" r:id="rId103"/>
    <p:sldId id="604" r:id="rId104"/>
    <p:sldId id="607" r:id="rId105"/>
    <p:sldId id="608" r:id="rId106"/>
    <p:sldId id="609" r:id="rId107"/>
    <p:sldId id="742" r:id="rId108"/>
    <p:sldId id="555" r:id="rId109"/>
    <p:sldId id="611" r:id="rId110"/>
    <p:sldId id="743" r:id="rId111"/>
    <p:sldId id="719" r:id="rId112"/>
    <p:sldId id="594" r:id="rId113"/>
    <p:sldId id="595" r:id="rId114"/>
    <p:sldId id="480" r:id="rId115"/>
    <p:sldId id="485" r:id="rId116"/>
    <p:sldId id="481" r:id="rId117"/>
    <p:sldId id="596" r:id="rId118"/>
    <p:sldId id="482" r:id="rId119"/>
    <p:sldId id="486" r:id="rId120"/>
    <p:sldId id="483" r:id="rId121"/>
    <p:sldId id="484" r:id="rId122"/>
    <p:sldId id="487" r:id="rId123"/>
    <p:sldId id="593" r:id="rId124"/>
    <p:sldId id="488" r:id="rId125"/>
    <p:sldId id="489" r:id="rId126"/>
    <p:sldId id="490" r:id="rId127"/>
    <p:sldId id="491" r:id="rId128"/>
    <p:sldId id="492" r:id="rId129"/>
    <p:sldId id="493" r:id="rId130"/>
    <p:sldId id="494" r:id="rId131"/>
    <p:sldId id="498" r:id="rId132"/>
    <p:sldId id="499" r:id="rId133"/>
    <p:sldId id="500" r:id="rId134"/>
    <p:sldId id="501" r:id="rId135"/>
    <p:sldId id="502" r:id="rId136"/>
    <p:sldId id="612" r:id="rId137"/>
    <p:sldId id="503" r:id="rId138"/>
    <p:sldId id="504" r:id="rId139"/>
    <p:sldId id="505" r:id="rId140"/>
    <p:sldId id="597" r:id="rId141"/>
    <p:sldId id="550" r:id="rId142"/>
    <p:sldId id="588" r:id="rId143"/>
    <p:sldId id="589" r:id="rId144"/>
    <p:sldId id="508" r:id="rId145"/>
    <p:sldId id="509" r:id="rId146"/>
    <p:sldId id="587" r:id="rId147"/>
    <p:sldId id="506" r:id="rId148"/>
    <p:sldId id="511" r:id="rId149"/>
    <p:sldId id="507" r:id="rId150"/>
    <p:sldId id="513" r:id="rId151"/>
    <p:sldId id="512" r:id="rId152"/>
    <p:sldId id="514" r:id="rId153"/>
    <p:sldId id="515" r:id="rId154"/>
    <p:sldId id="516" r:id="rId155"/>
    <p:sldId id="517" r:id="rId156"/>
    <p:sldId id="518" r:id="rId157"/>
    <p:sldId id="586" r:id="rId158"/>
    <p:sldId id="583" r:id="rId159"/>
    <p:sldId id="613" r:id="rId160"/>
    <p:sldId id="614" r:id="rId161"/>
    <p:sldId id="585" r:id="rId162"/>
    <p:sldId id="562" r:id="rId163"/>
    <p:sldId id="563" r:id="rId164"/>
    <p:sldId id="720" r:id="rId165"/>
    <p:sldId id="521" r:id="rId166"/>
    <p:sldId id="522" r:id="rId167"/>
    <p:sldId id="523" r:id="rId168"/>
    <p:sldId id="525" r:id="rId169"/>
    <p:sldId id="524" r:id="rId170"/>
    <p:sldId id="526" r:id="rId171"/>
    <p:sldId id="527" r:id="rId172"/>
    <p:sldId id="528" r:id="rId173"/>
    <p:sldId id="529" r:id="rId174"/>
    <p:sldId id="530" r:id="rId175"/>
    <p:sldId id="531" r:id="rId176"/>
    <p:sldId id="532" r:id="rId177"/>
    <p:sldId id="533" r:id="rId178"/>
    <p:sldId id="534" r:id="rId179"/>
    <p:sldId id="536" r:id="rId180"/>
    <p:sldId id="721" r:id="rId181"/>
    <p:sldId id="535" r:id="rId182"/>
    <p:sldId id="538" r:id="rId183"/>
    <p:sldId id="539" r:id="rId184"/>
    <p:sldId id="722" r:id="rId185"/>
    <p:sldId id="540" r:id="rId186"/>
    <p:sldId id="541" r:id="rId187"/>
    <p:sldId id="542" r:id="rId188"/>
    <p:sldId id="723" r:id="rId189"/>
    <p:sldId id="262" r:id="rId1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946F"/>
    <a:srgbClr val="3D76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2C787-3025-4CF1-B980-30D214D66F9F}" v="25" dt="2023-11-07T19:26:08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87" autoAdjust="0"/>
    <p:restoredTop sz="94660"/>
  </p:normalViewPr>
  <p:slideViewPr>
    <p:cSldViewPr snapToGrid="0">
      <p:cViewPr>
        <p:scale>
          <a:sx n="60" d="100"/>
          <a:sy n="60" d="100"/>
        </p:scale>
        <p:origin x="141" y="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91" Type="http://schemas.openxmlformats.org/officeDocument/2006/relationships/notesMaster" Target="notesMasters/notesMaster1.xml"/><Relationship Id="rId196" Type="http://schemas.microsoft.com/office/2015/10/relationships/revisionInfo" Target="revisionInfo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presProps" Target="presProps.xml"/><Relationship Id="rId197" Type="http://schemas.microsoft.com/office/2018/10/relationships/authors" Target="author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72" Type="http://schemas.openxmlformats.org/officeDocument/2006/relationships/slide" Target="slides/slide168.xml"/><Relationship Id="rId193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tableStyles" Target="tableStyles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5357C-DB5E-443C-A34B-AA95B408A82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5A9F0-DDC8-4E01-A779-5D5AD37B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AADE16-39F2-9746-8DE6-8768F15EC9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EA24B-58C0-F64A-BA24-4D1167BE0B61}"/>
              </a:ext>
            </a:extLst>
          </p:cNvPr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29B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56488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Page-Eng">
    <p:bg>
      <p:bgPr>
        <a:solidFill>
          <a:srgbClr val="004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B49E39-58C0-7C43-8C7A-B0833C800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206" t="5722" b="34636"/>
          <a:stretch/>
        </p:blipFill>
        <p:spPr>
          <a:xfrm>
            <a:off x="0" y="0"/>
            <a:ext cx="940525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4CF55-87DD-B14D-A16C-48A51260D3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8D306-F630-764D-B4CE-E28DB25C58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76520" y="6168815"/>
            <a:ext cx="1227997" cy="5565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D10C8F-8D0F-9A4D-A8CC-F3AD66620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3194980"/>
            <a:ext cx="6291824" cy="131237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lang="en-US" sz="4400" b="1" i="0" kern="1200" spc="0" dirty="0">
                <a:solidFill>
                  <a:srgbClr val="A39675"/>
                </a:solidFill>
                <a:latin typeface="Univers Next Arabic Bold" panose="020B0503030202020203" pitchFamily="34" charset="-78"/>
                <a:ea typeface="+mj-ea"/>
                <a:cs typeface="Univers Next Arabic Bold" panose="020B0503030202020203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9AAFE0A-BD31-8B4F-B681-987905CAE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53" y="4688331"/>
            <a:ext cx="6272427" cy="994161"/>
          </a:xfrm>
        </p:spPr>
        <p:txBody>
          <a:bodyPr lIns="0">
            <a:normAutofit/>
          </a:bodyPr>
          <a:lstStyle>
            <a:lvl1pPr marL="0" indent="0" algn="l">
              <a:buNone/>
              <a:defRPr lang="en-US" sz="2400" kern="1200" spc="0" dirty="0">
                <a:solidFill>
                  <a:srgbClr val="FFFFFF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ITEClassification">
            <a:extLst>
              <a:ext uri="{FF2B5EF4-FFF2-40B4-BE49-F238E27FC236}">
                <a16:creationId xmlns:a16="http://schemas.microsoft.com/office/drawing/2014/main" id="{9FA82AD4-048C-634E-82CB-E3FD5C22E950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algn="ctr" defTabSz="914400" rtl="1" eaLnBrk="1" fontAlgn="base" latinLnBrk="0" hangingPunct="1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50DB76-87C1-4922-AB22-5B63FE35EA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</a:blip>
          <a:srcRect r="56967"/>
          <a:stretch/>
        </p:blipFill>
        <p:spPr>
          <a:xfrm>
            <a:off x="191344" y="188894"/>
            <a:ext cx="640080" cy="6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68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2"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F922546-A9AF-AF41-ABFE-320068B290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28" name="Title 4">
            <a:extLst>
              <a:ext uri="{FF2B5EF4-FFF2-40B4-BE49-F238E27FC236}">
                <a16:creationId xmlns:a16="http://schemas.microsoft.com/office/drawing/2014/main" id="{1A4189B4-E696-7D41-B7EE-A42F38A85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100C9247-3E0A-B741-BCEC-D35FC6E9B2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66C31C67-1FA2-2B47-96B9-1CD3843682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120F32-B38F-0742-B2D0-DE6A22D6D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27225" cy="4558287"/>
          </a:xfrm>
        </p:spPr>
        <p:txBody>
          <a:bodyPr lIns="0">
            <a:normAutofit/>
          </a:bodyPr>
          <a:lstStyle>
            <a:lvl1pPr marL="0" indent="0" algn="l" rtl="0">
              <a:buNone/>
              <a:defRPr sz="2400"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70474377-3E3E-1D43-BBD1-A79238CC9C31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AAA9099E-BC28-470D-ABA4-C175100A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5CADC2F-499A-461F-8C87-2235DEC65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65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95DDE27-D7C2-5D4E-B83C-6283AFE66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05D75505-B178-524A-B03E-620D93FD7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C2CB156-8CEF-F749-9086-4371E6B9E7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766FAD5E-A316-4647-9F3F-E15982ECF6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57F1D2-3F77-434E-BDA8-7E99DE7AA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27225" cy="4558287"/>
          </a:xfrm>
        </p:spPr>
        <p:txBody>
          <a:bodyPr lIns="0">
            <a:normAutofit/>
          </a:bodyPr>
          <a:lstStyle>
            <a:lvl1pPr marL="0" indent="0" algn="l" rtl="0">
              <a:buNone/>
              <a:defRPr sz="2400"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3667886D-E5F6-1444-AD26-09077B883599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rgbClr val="DCDC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AA6DBE1D-AEE7-4DFC-BD5E-856C51E9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C046F12-DCA2-42FC-AD8D-26F41E4295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73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2102355-175F-0949-8A2D-3EA783C2B2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DA092DFE-37F8-C94B-B864-31BF3BFA1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8D0D1B5-AFEB-014E-A1F2-76B4A36AE3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0AD42E7-3D1E-5D40-BB52-F6BA7506CC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F37CBBE-B1B6-DC43-BCD8-5212734B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27225" cy="4558287"/>
          </a:xfrm>
        </p:spPr>
        <p:txBody>
          <a:bodyPr lIns="0"/>
          <a:lstStyle>
            <a:lvl1pPr marL="0" indent="0" algn="l" rtl="0">
              <a:buNone/>
              <a:defRPr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C29FF589-DEC9-9641-8A0D-E6C54F2EFBC3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rgbClr val="DCDC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8EC553B1-10E4-418E-ACEE-A75E2E14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E9E6C23-94E0-4A89-9C67-03F78D1D3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86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3">
          <p15:clr>
            <a:srgbClr val="FBAE40"/>
          </p15:clr>
        </p15:guide>
        <p15:guide id="2" orient="horz" pos="4156">
          <p15:clr>
            <a:srgbClr val="FBAE40"/>
          </p15:clr>
        </p15:guide>
        <p15:guide id="3" pos="7537">
          <p15:clr>
            <a:srgbClr val="FBAE40"/>
          </p15:clr>
        </p15:guide>
        <p15:guide id="4" orient="horz" pos="1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29">
    <p:bg>
      <p:bgPr>
        <a:solidFill>
          <a:srgbClr val="F2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4658E3-C682-AF42-9115-3EC5369DBA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24" name="Title 4">
            <a:extLst>
              <a:ext uri="{FF2B5EF4-FFF2-40B4-BE49-F238E27FC236}">
                <a16:creationId xmlns:a16="http://schemas.microsoft.com/office/drawing/2014/main" id="{780C09FA-D1D3-DB46-A9B7-692F58ADC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4D233E-6722-4148-9C3D-27C2596FF2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12B487-94E0-D544-B64F-EA4F700DAD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8C3855F-C924-314F-BEFA-AFBBCA9A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62" y="1450627"/>
            <a:ext cx="11727225" cy="4558287"/>
          </a:xfrm>
        </p:spPr>
        <p:txBody>
          <a:bodyPr lIns="0"/>
          <a:lstStyle>
            <a:lvl1pPr marL="0" indent="0" algn="l" rtl="0">
              <a:buNone/>
              <a:defRPr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135FD667-4979-9E43-96BA-5799E5DCD49C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9BA272D5-7DFD-4CCC-9163-6222BD65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3D28F4F-8F92-4A99-B5EA-D3BFDD836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35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3">
          <p15:clr>
            <a:srgbClr val="FBAE40"/>
          </p15:clr>
        </p15:guide>
        <p15:guide id="2" orient="horz" pos="4156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pos="75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you-Eng">
    <p:bg>
      <p:bgPr>
        <a:solidFill>
          <a:srgbClr val="004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47D69D8-69F9-9C4B-8B45-7462CE250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22BE27-06FC-E843-8F92-7C269A36F2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6168815"/>
            <a:ext cx="1227997" cy="556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7F3D5-AF9B-B54C-B968-468DB5F93AC3}"/>
              </a:ext>
            </a:extLst>
          </p:cNvPr>
          <p:cNvSpPr txBox="1"/>
          <p:nvPr userDrawn="1"/>
        </p:nvSpPr>
        <p:spPr>
          <a:xfrm>
            <a:off x="2140296" y="2661732"/>
            <a:ext cx="4171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Univers Next Arabic Bold" panose="020B0803030202020203" pitchFamily="34" charset="-78"/>
                <a:cs typeface="Univers Next Arabic Bold" panose="020B0803030202020203" pitchFamily="34" charset="-78"/>
              </a:rPr>
              <a:t>Thank you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4A05A3-C913-3744-9F27-4CE5D9D3DB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504525" y="812950"/>
            <a:ext cx="5388640" cy="5368222"/>
          </a:xfrm>
          <a:prstGeom prst="rect">
            <a:avLst/>
          </a:prstGeom>
        </p:spPr>
      </p:pic>
      <p:sp>
        <p:nvSpPr>
          <p:cNvPr id="10" name="SITEClassification">
            <a:extLst>
              <a:ext uri="{FF2B5EF4-FFF2-40B4-BE49-F238E27FC236}">
                <a16:creationId xmlns:a16="http://schemas.microsoft.com/office/drawing/2014/main" id="{30ACEE3D-F7DB-C740-A851-2EB0B883FFE3}"/>
              </a:ext>
            </a:extLst>
          </p:cNvPr>
          <p:cNvSpPr/>
          <p:nvPr userDrawn="1"/>
        </p:nvSpPr>
        <p:spPr>
          <a:xfrm>
            <a:off x="5461000" y="6585623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B2430D-3BDA-469A-93F0-A7997CC21E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</a:blip>
          <a:srcRect r="56967"/>
          <a:stretch/>
        </p:blipFill>
        <p:spPr>
          <a:xfrm>
            <a:off x="191344" y="188894"/>
            <a:ext cx="640080" cy="6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2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-Eng">
    <p:bg>
      <p:bgPr>
        <a:solidFill>
          <a:srgbClr val="004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47D69D8-69F9-9C4B-8B45-7462CE250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22BE27-06FC-E843-8F92-7C269A36F2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6168815"/>
            <a:ext cx="1227997" cy="55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0C54F-0943-A743-9FC9-00B7BC830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8487" r="66894" b="11011"/>
          <a:stretch/>
        </p:blipFill>
        <p:spPr>
          <a:xfrm flipH="1">
            <a:off x="8647634" y="234225"/>
            <a:ext cx="3663238" cy="5520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D0BFFB-C67B-9748-8E97-4C2EFE1CB97A}"/>
              </a:ext>
            </a:extLst>
          </p:cNvPr>
          <p:cNvSpPr txBox="1"/>
          <p:nvPr userDrawn="1"/>
        </p:nvSpPr>
        <p:spPr>
          <a:xfrm>
            <a:off x="524021" y="2476906"/>
            <a:ext cx="41719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Univers Next Arabic Bold" panose="020B0803030202020203" pitchFamily="34" charset="-78"/>
                <a:cs typeface="Univers Next Arabic Bold" panose="020B0803030202020203" pitchFamily="34" charset="-78"/>
              </a:rPr>
              <a:t>Thank you</a:t>
            </a:r>
          </a:p>
        </p:txBody>
      </p:sp>
      <p:sp>
        <p:nvSpPr>
          <p:cNvPr id="8" name="SITEClassification">
            <a:extLst>
              <a:ext uri="{FF2B5EF4-FFF2-40B4-BE49-F238E27FC236}">
                <a16:creationId xmlns:a16="http://schemas.microsoft.com/office/drawing/2014/main" id="{D0508CA2-0794-B345-9077-F60F644C80EC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126D22-C9D6-423D-8A34-598075D11D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 r="56967"/>
          <a:stretch/>
        </p:blipFill>
        <p:spPr>
          <a:xfrm>
            <a:off x="191344" y="188894"/>
            <a:ext cx="640080" cy="6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2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-Eng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A427937-D95A-7A4C-81A8-E58A7C524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2525"/>
            <a:ext cx="1454858" cy="534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31169-F0C8-D744-83E9-3A580648EF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6168815"/>
            <a:ext cx="1227329" cy="556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67FB15-97D1-AC42-9B1F-22157DDF8758}"/>
              </a:ext>
            </a:extLst>
          </p:cNvPr>
          <p:cNvSpPr txBox="1"/>
          <p:nvPr userDrawn="1"/>
        </p:nvSpPr>
        <p:spPr>
          <a:xfrm>
            <a:off x="2140296" y="2661732"/>
            <a:ext cx="41719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4028"/>
                </a:solidFill>
                <a:latin typeface="Univers Next Arabic Bold" panose="020B0803030202020203" pitchFamily="34" charset="-78"/>
                <a:cs typeface="Univers Next Arabic Bold" panose="020B0803030202020203" pitchFamily="34" charset="-78"/>
              </a:rPr>
              <a:t>Thank you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FACCAAA-EFC9-CD46-AD1A-582A5E34A8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52125" y="660550"/>
            <a:ext cx="5388640" cy="5368222"/>
          </a:xfrm>
          <a:prstGeom prst="rect">
            <a:avLst/>
          </a:prstGeom>
        </p:spPr>
      </p:pic>
      <p:sp>
        <p:nvSpPr>
          <p:cNvPr id="8" name="SITEClassification">
            <a:extLst>
              <a:ext uri="{FF2B5EF4-FFF2-40B4-BE49-F238E27FC236}">
                <a16:creationId xmlns:a16="http://schemas.microsoft.com/office/drawing/2014/main" id="{933EBCFF-2E43-DD4D-BD9F-E38F9766EB1A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rgbClr val="DCDC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algn="ctr" defTabSz="914400" rtl="1" eaLnBrk="1" fontAlgn="base" latinLnBrk="0" hangingPunct="1"/>
            <a:r>
              <a:rPr lang="en-US" sz="100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9C091FC-68C3-4040-A70C-50F056834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57465"/>
          <a:stretch/>
        </p:blipFill>
        <p:spPr>
          <a:xfrm>
            <a:off x="191344" y="151818"/>
            <a:ext cx="640080" cy="6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Eng">
    <p:bg>
      <p:bgPr>
        <a:solidFill>
          <a:srgbClr val="A194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3ECA6A-5569-BD4F-AEF1-8DA03AA45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3146B-D40E-6B40-9949-390766C5D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5000"/>
          </a:blip>
          <a:srcRect l="66476" r="5043"/>
          <a:stretch/>
        </p:blipFill>
        <p:spPr>
          <a:xfrm>
            <a:off x="9040483" y="161365"/>
            <a:ext cx="3151517" cy="68580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4C5EE85E-8D1B-1641-A6B3-02BBE1D73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021" y="491986"/>
            <a:ext cx="9312706" cy="1082543"/>
          </a:xfrm>
        </p:spPr>
        <p:txBody>
          <a:bodyPr anchor="t">
            <a:normAutofit/>
          </a:bodyPr>
          <a:lstStyle>
            <a:lvl1pPr algn="l" rtl="0">
              <a:defRPr sz="3600" b="0" i="0">
                <a:solidFill>
                  <a:schemeClr val="bg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Agenda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86BDC7-8312-6A4B-AAD4-87FDFA475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875" y="1750452"/>
            <a:ext cx="7927398" cy="4285239"/>
          </a:xfrm>
        </p:spPr>
        <p:txBody>
          <a:bodyPr/>
          <a:lstStyle>
            <a:lvl1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ITEClassification">
            <a:extLst>
              <a:ext uri="{FF2B5EF4-FFF2-40B4-BE49-F238E27FC236}">
                <a16:creationId xmlns:a16="http://schemas.microsoft.com/office/drawing/2014/main" id="{67552106-2696-B545-8F88-BA5D338FF566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A1947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F208D1-55D7-4EE2-A3E9-790061216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</a:blip>
          <a:srcRect r="56967"/>
          <a:stretch/>
        </p:blipFill>
        <p:spPr>
          <a:xfrm>
            <a:off x="108281" y="136496"/>
            <a:ext cx="415594" cy="3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43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Break-Eng-1">
    <p:bg>
      <p:bgPr>
        <a:solidFill>
          <a:srgbClr val="047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645449-E82B-DD46-8FE4-924F128D4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B83BA8-CD77-4B49-AC34-EADBDF735C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375" r="25784" b="28150"/>
          <a:stretch/>
        </p:blipFill>
        <p:spPr>
          <a:xfrm>
            <a:off x="4721852" y="0"/>
            <a:ext cx="7470148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98852BB-A175-1A42-A4D1-ED3FFDAE2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038" y="3382743"/>
            <a:ext cx="5803045" cy="960657"/>
          </a:xfrm>
        </p:spPr>
        <p:txBody>
          <a:bodyPr lIns="0">
            <a:normAutofit/>
          </a:bodyPr>
          <a:lstStyle>
            <a:lvl1pPr marL="0" indent="0" algn="l">
              <a:buNone/>
              <a:defRPr lang="en-US" sz="2400" kern="1200" spc="0" dirty="0">
                <a:solidFill>
                  <a:schemeClr val="bg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08FB45-475E-2E4B-99FC-9F392ADAB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1979880"/>
            <a:ext cx="5803045" cy="131237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lang="en-US" sz="4000" b="1" i="0" kern="1200" spc="0" dirty="0">
                <a:solidFill>
                  <a:schemeClr val="bg1"/>
                </a:solidFill>
                <a:latin typeface="Univers Next Arabic Bold" panose="020B0503030202020203" pitchFamily="34" charset="-78"/>
                <a:ea typeface="+mj-ea"/>
                <a:cs typeface="Univers Next Arabic Bold" panose="020B0503030202020203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7033C280-85B8-7C43-9C23-3368A7DFD02C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474E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11D12B-4948-4311-B339-29608641AA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 r="56967"/>
          <a:stretch/>
        </p:blipFill>
        <p:spPr>
          <a:xfrm>
            <a:off x="11460642" y="6184784"/>
            <a:ext cx="548640" cy="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60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Eng-1">
    <p:bg>
      <p:bgPr>
        <a:solidFill>
          <a:srgbClr val="1E13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C77FB-3DC8-FD41-8603-F83DA2A468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D3A7EB-D160-854E-A519-94B9D1E1E44F}"/>
              </a:ext>
            </a:extLst>
          </p:cNvPr>
          <p:cNvSpPr txBox="1">
            <a:spLocks/>
          </p:cNvSpPr>
          <p:nvPr userDrawn="1"/>
        </p:nvSpPr>
        <p:spPr>
          <a:xfrm>
            <a:off x="306569" y="3072384"/>
            <a:ext cx="5175747" cy="76946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i="0" kern="1200" spc="220" dirty="0">
                <a:solidFill>
                  <a:schemeClr val="bg1"/>
                </a:solidFill>
                <a:latin typeface="Univers Next Arabic Bold" panose="020B0503030202020203" pitchFamily="34" charset="-78"/>
                <a:ea typeface="+mj-ea"/>
                <a:cs typeface="Univers Next Arabic Bold" panose="020B0503030202020203" pitchFamily="34" charset="-78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b="1" spc="155">
                <a:solidFill>
                  <a:srgbClr val="FFFFFF"/>
                </a:solidFill>
                <a:latin typeface="Univers Next Arabic Bold" panose="020B0503030202020203" pitchFamily="34" charset="-78"/>
                <a:cs typeface="Univers Next Arabic Bold" panose="020B0503030202020203" pitchFamily="34" charset="-78"/>
              </a:rPr>
              <a:t>Appendix</a:t>
            </a:r>
            <a:endParaRPr lang="en-US" sz="4000">
              <a:latin typeface="Univers Next Arabic" panose="020B0503030202020203" pitchFamily="34" charset="-78"/>
              <a:cs typeface="Univers Next Arabic" panose="020B0503030202020203" pitchFamily="34" charset="-78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1F9F92D-E328-4340-A6B9-FC88F1B0B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4576" y="1957500"/>
            <a:ext cx="3593592" cy="2990850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23900" b="1">
                <a:solidFill>
                  <a:schemeClr val="bg1"/>
                </a:solidFill>
                <a:latin typeface="Univers Next Arabic Bold" panose="020B0503030202020203" pitchFamily="34" charset="-78"/>
                <a:cs typeface="Univers Next Arabic Bold" panose="020B0503030202020203" pitchFamily="34" charset="-78"/>
              </a:defRPr>
            </a:lvl1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E0B81130-9ACB-D446-824A-8B425701E9D3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CA6499-7BB5-4DE7-B572-FC2951F6B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56967"/>
          <a:stretch/>
        </p:blipFill>
        <p:spPr>
          <a:xfrm>
            <a:off x="11452016" y="6193410"/>
            <a:ext cx="548640" cy="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33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9">
          <p15:clr>
            <a:srgbClr val="FBAE40"/>
          </p15:clr>
        </p15:guide>
        <p15:guide id="2" orient="horz" pos="4088">
          <p15:clr>
            <a:srgbClr val="FBAE40"/>
          </p15:clr>
        </p15:guide>
        <p15:guide id="3" pos="746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Eng-2">
    <p:bg>
      <p:bgPr>
        <a:solidFill>
          <a:srgbClr val="101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5A8FE9-CC41-934A-8CC6-3E3C95782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3874EB-8083-BB48-AB94-2C2AF8E81D77}"/>
              </a:ext>
            </a:extLst>
          </p:cNvPr>
          <p:cNvSpPr txBox="1">
            <a:spLocks/>
          </p:cNvSpPr>
          <p:nvPr userDrawn="1"/>
        </p:nvSpPr>
        <p:spPr>
          <a:xfrm>
            <a:off x="306569" y="3072384"/>
            <a:ext cx="5175747" cy="76946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i="0" kern="1200" spc="220" dirty="0">
                <a:solidFill>
                  <a:schemeClr val="bg1"/>
                </a:solidFill>
                <a:latin typeface="Univers Next Arabic Bold" panose="020B0503030202020203" pitchFamily="34" charset="-78"/>
                <a:ea typeface="+mj-ea"/>
                <a:cs typeface="Univers Next Arabic Bold" panose="020B0503030202020203" pitchFamily="34" charset="-78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b="1" spc="155">
                <a:solidFill>
                  <a:srgbClr val="FFFFFF"/>
                </a:solidFill>
                <a:latin typeface="Univers Next Arabic Bold" panose="020B0503030202020203" pitchFamily="34" charset="-78"/>
                <a:cs typeface="Univers Next Arabic Bold" panose="020B0503030202020203" pitchFamily="34" charset="-78"/>
              </a:rPr>
              <a:t>Backup</a:t>
            </a:r>
            <a:endParaRPr lang="en-US" sz="4000">
              <a:latin typeface="Univers Next Arabic" panose="020B0503030202020203" pitchFamily="34" charset="-78"/>
              <a:cs typeface="Univers Next Arabic" panose="020B0503030202020203" pitchFamily="34" charset="-78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F7DF20E-3919-4E44-B083-4874D8BC1F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4576" y="1957500"/>
            <a:ext cx="3593592" cy="2990850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23900" b="1">
                <a:solidFill>
                  <a:schemeClr val="bg1"/>
                </a:solidFill>
                <a:latin typeface="Univers Next Arabic Bold" panose="020B0503030202020203" pitchFamily="34" charset="-78"/>
                <a:cs typeface="Univers Next Arabic Bold" panose="020B0503030202020203" pitchFamily="34" charset="-78"/>
              </a:defRPr>
            </a:lvl1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5FDC6361-C6E2-6243-9876-880C2FCEA498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2BB33B1-06EB-44E3-8F2C-66DA83717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56967"/>
          <a:stretch/>
        </p:blipFill>
        <p:spPr>
          <a:xfrm>
            <a:off x="11452016" y="6193410"/>
            <a:ext cx="548640" cy="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14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9">
          <p15:clr>
            <a:srgbClr val="FBAE40"/>
          </p15:clr>
        </p15:guide>
        <p15:guide id="2" orient="horz" pos="41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1">
    <p:bg>
      <p:bgPr>
        <a:solidFill>
          <a:srgbClr val="DCD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2420D-AAFF-F24F-ADAF-BF2817B0AD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008B43FF-B927-DD40-AC5A-5E79831F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EBF50B96-259A-0446-9421-23B512AB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A6E7A66-6AE5-4C44-A226-17BA9A4A1D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FA9116A4-8BDF-374C-8845-5014F51EE4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1A9D97-F522-5646-AE62-88C81FA3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27225" cy="4558287"/>
          </a:xfrm>
        </p:spPr>
        <p:txBody>
          <a:bodyPr lIns="0">
            <a:normAutofit/>
          </a:bodyPr>
          <a:lstStyle>
            <a:lvl1pPr marL="0" indent="0" algn="l" rtl="0">
              <a:buNone/>
              <a:defRPr sz="2400"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ITEClassification">
            <a:extLst>
              <a:ext uri="{FF2B5EF4-FFF2-40B4-BE49-F238E27FC236}">
                <a16:creationId xmlns:a16="http://schemas.microsoft.com/office/drawing/2014/main" id="{5B32E815-155E-5549-8FC4-BDB0C4431058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4186E01-1B43-4ED4-A3EE-1AA1F6C1B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3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19">
          <p15:clr>
            <a:srgbClr val="FBAE40"/>
          </p15:clr>
        </p15:guide>
        <p15:guide id="4" orient="horz" pos="4201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43FB09-1733-D34C-A902-7B50AA56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A7C2E-869C-1B40-B40C-1F671FC39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53BD2-FC89-7140-8C87-AC089242E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9C2B8-60A8-5D4E-9E59-2558E7429154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D426B-7F2C-7447-9E7B-7B87FE16F8E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000" b="1" i="0" u="none">
                <a:solidFill>
                  <a:srgbClr val="029B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RESTRICTED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8D005-2618-744E-81C8-90C65D52A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2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etekcity.com/collections/zap-series-plug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hyperlink" Target="https://github.com/CBrunsch/BinViz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kalitut.com/usb-wi-fi-adapters-supporting-monitor/" TargetMode="Externa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www.aircrack-ng.org/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abs/cc2531-killerbee-fw" TargetMode="External"/><Relationship Id="rId7" Type="http://schemas.openxmlformats.org/officeDocument/2006/relationships/image" Target="../media/image78.jpeg"/><Relationship Id="rId2" Type="http://schemas.openxmlformats.org/officeDocument/2006/relationships/hyperlink" Target="https://github.com/riverloopsec/killerbee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hyperlink" Target="https://github.com/BishopFox/zigdiggity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riverloopsec/killerbee" TargetMode="Externa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hyperlink" Target="https://www.digikey.com/product-detail/en/silicon-labs/ACC-UZB3-U-STA/703-1128-ND/6111632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scapy.net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BastilleResearch/scapy-radio" TargetMode="Externa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www.wime-project.net/" TargetMode="Externa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hyperlink" Target="https://wiki.gnuradio.org/index.php/Hardware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4.png"/><Relationship Id="rId5" Type="http://schemas.openxmlformats.org/officeDocument/2006/relationships/image" Target="../media/image111.jpeg"/><Relationship Id="rId4" Type="http://schemas.openxmlformats.org/officeDocument/2006/relationships/image" Target="../media/image11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5745E-F2D7-1C41-90BC-08ED16F4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3194980"/>
            <a:ext cx="9376226" cy="1312375"/>
          </a:xfrm>
        </p:spPr>
        <p:txBody>
          <a:bodyPr/>
          <a:lstStyle/>
          <a:p>
            <a:r>
              <a:rPr lang="en-US" dirty="0"/>
              <a:t>Introduction to Wireless Hacking</a:t>
            </a:r>
            <a:endParaRPr lang="en-S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9CD8-D6AA-4401-859D-12752E196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 Rabinowitz</a:t>
            </a:r>
          </a:p>
        </p:txBody>
      </p:sp>
    </p:spTree>
    <p:extLst>
      <p:ext uri="{BB962C8B-B14F-4D97-AF65-F5344CB8AC3E}">
        <p14:creationId xmlns:p14="http://schemas.microsoft.com/office/powerpoint/2010/main" val="567210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 Family of Standards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378621"/>
            <a:ext cx="6514256" cy="472182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Most protocols based on published standards: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802.11 – WLAN (Wi-Fi)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802.11ah - LPWLAN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802.15 – WPAN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rgbClr val="202122"/>
                </a:solidFill>
                <a:latin typeface="Arial" panose="020B0604020202020204" pitchFamily="34" charset="0"/>
              </a:rPr>
              <a:t>802.15.1 – Bluetooth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(unmaintained)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802.15.4 – LPWPAN (Zigbee, Thread)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802.15.6 BAN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</a:t>
            </a:fld>
            <a:endParaRPr lang="en-US"/>
          </a:p>
        </p:txBody>
      </p:sp>
      <p:pic>
        <p:nvPicPr>
          <p:cNvPr id="4098" name="Picture 2" descr="Introduction to Wireless - Wireless Standards">
            <a:extLst>
              <a:ext uri="{FF2B5EF4-FFF2-40B4-BE49-F238E27FC236}">
                <a16:creationId xmlns:a16="http://schemas.microsoft.com/office/drawing/2014/main" id="{7AF35A3B-31A7-5B96-8C51-7481A369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028" y="1659539"/>
            <a:ext cx="44672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284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3"/>
            <a:ext cx="7295691" cy="250405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example: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Jaguar XK8 (1998)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Frequency: 315MHz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Labeled on remote; could also look up FCC ID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Common for key fobs – again, RF hackers will come to know common frequencies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OOK (ASK) modulation again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822A1-C33C-8C9D-7E8C-99C1197F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66" y="1446990"/>
            <a:ext cx="1962143" cy="3259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E3140-4114-DCD3-9267-6D510F499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409" y="1450627"/>
            <a:ext cx="1858242" cy="3249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1193D-8371-EF91-648D-103D0C3A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5" y="4394030"/>
            <a:ext cx="6450853" cy="148580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8A887E8-EEF8-ECAB-5F3E-07EA34013042}"/>
              </a:ext>
            </a:extLst>
          </p:cNvPr>
          <p:cNvSpPr/>
          <p:nvPr/>
        </p:nvSpPr>
        <p:spPr>
          <a:xfrm>
            <a:off x="10487984" y="2436353"/>
            <a:ext cx="558459" cy="32975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18C9ED-FA00-E569-DF05-4EE0D6986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40" t="27957" r="16513" b="59578"/>
          <a:stretch/>
        </p:blipFill>
        <p:spPr>
          <a:xfrm>
            <a:off x="10076810" y="3085437"/>
            <a:ext cx="1585925" cy="100645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1769D3-F413-81BA-D6D7-A6B42472DBCF}"/>
              </a:ext>
            </a:extLst>
          </p:cNvPr>
          <p:cNvCxnSpPr>
            <a:stCxn id="15" idx="2"/>
          </p:cNvCxnSpPr>
          <p:nvPr/>
        </p:nvCxnSpPr>
        <p:spPr>
          <a:xfrm flipH="1">
            <a:off x="10076810" y="2601232"/>
            <a:ext cx="411174" cy="47408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12F69F-6E81-182A-535E-F7918166581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11046443" y="2601232"/>
            <a:ext cx="616292" cy="47408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290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2"/>
            <a:ext cx="8836055" cy="208192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example: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Hyundai Sonata (2012)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Frequency: 315MHz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Same as first example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Modulation: This one uses </a:t>
            </a:r>
            <a:r>
              <a:rPr lang="en-US" b="1" dirty="0"/>
              <a:t>Frequency-Shift Keying (FSK)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Encoding: </a:t>
            </a:r>
            <a:r>
              <a:rPr lang="en-US" b="1" dirty="0"/>
              <a:t>Manchester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(Can you see how the modulation/encoding are evident in the images below?)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432BB-D70C-1C6D-5898-C0EA5349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862" y="1490017"/>
            <a:ext cx="2129509" cy="3719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5D6837-A585-014B-A084-4DD75882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58" y="3571437"/>
            <a:ext cx="4650693" cy="1151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31A28-D389-679F-D961-DBCB358E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58" y="4751650"/>
            <a:ext cx="4650693" cy="10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375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5749188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Suppose the attacker from Scenario 1 wants control of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the victim’s car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addition to the garage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apply the same techniques from previous attack </a:t>
            </a:r>
            <a:r>
              <a:rPr lang="en-US" b="1" i="1" dirty="0"/>
              <a:t>… sometimes!!!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102</a:t>
            </a:fld>
            <a:endParaRPr lang="en-US"/>
          </a:p>
        </p:txBody>
      </p:sp>
      <p:pic>
        <p:nvPicPr>
          <p:cNvPr id="8194" name="Picture 2" descr="Electronics | Free Full-Text | Detection of Fake Replay Attack Signals on  Remote Keyless Controlled Vehicles Using Pre-Trained Deep Neural Network">
            <a:extLst>
              <a:ext uri="{FF2B5EF4-FFF2-40B4-BE49-F238E27FC236}">
                <a16:creationId xmlns:a16="http://schemas.microsoft.com/office/drawing/2014/main" id="{B3C5E8BA-DAC3-B42D-C71E-7C19E051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754" y="1450627"/>
            <a:ext cx="5157670" cy="394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861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5749188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replay attack shown will not work for certain (generally, newer) key fobs, as security is improving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Day 3 will look at how this attack is mitigated, and how current defenses can in turn be bypassed…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103</a:t>
            </a:fld>
            <a:endParaRPr lang="en-US"/>
          </a:p>
        </p:txBody>
      </p:sp>
      <p:pic>
        <p:nvPicPr>
          <p:cNvPr id="8194" name="Picture 2" descr="Electronics | Free Full-Text | Detection of Fake Replay Attack Signals on  Remote Keyless Controlled Vehicles Using Pre-Trained Deep Neural Network">
            <a:extLst>
              <a:ext uri="{FF2B5EF4-FFF2-40B4-BE49-F238E27FC236}">
                <a16:creationId xmlns:a16="http://schemas.microsoft.com/office/drawing/2014/main" id="{B3C5E8BA-DAC3-B42D-C71E-7C19E051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754" y="1450627"/>
            <a:ext cx="5157670" cy="394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5116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 Process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 Garage 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 Car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Tool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02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/>
              <a:t>Required Hardware: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Laptop running recent version of Linux (Ubuntu, Kali, etc.) – not provided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dirty="0" err="1"/>
              <a:t>HackRF</a:t>
            </a:r>
            <a:r>
              <a:rPr lang="en-US" dirty="0"/>
              <a:t> One’ by Great Scott Gadgets – </a:t>
            </a:r>
            <a:r>
              <a:rPr lang="en-US" i="1" dirty="0"/>
              <a:t>should be provided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Target Device(s)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ZAP Remote + Outlets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/>
              <a:t>Should be provided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D65B3-F97F-734F-4630-32A9C64D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68" y="1624756"/>
            <a:ext cx="4316034" cy="36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232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491753" cy="4203978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/>
              <a:t>Required Software: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GQRX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used for waterfall plot &amp; recording raw I/Q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Install with “</a:t>
            </a:r>
            <a:r>
              <a:rPr lang="en-US" i="1" dirty="0" err="1"/>
              <a:t>sudo</a:t>
            </a:r>
            <a:r>
              <a:rPr lang="en-US" i="1" dirty="0"/>
              <a:t> apt-get install </a:t>
            </a:r>
            <a:r>
              <a:rPr lang="en-US" i="1" dirty="0" err="1"/>
              <a:t>gqrx-sdr</a:t>
            </a:r>
            <a:r>
              <a:rPr lang="en-US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Inspectrum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Visual inspection of captures &amp; symbol extraction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Install with “</a:t>
            </a:r>
            <a:r>
              <a:rPr lang="en-US" i="1" dirty="0" err="1"/>
              <a:t>sudo</a:t>
            </a:r>
            <a:r>
              <a:rPr lang="en-US" i="1" dirty="0"/>
              <a:t> apt-get install </a:t>
            </a:r>
            <a:r>
              <a:rPr lang="en-US" i="1" dirty="0" err="1"/>
              <a:t>inspectrum</a:t>
            </a:r>
            <a:r>
              <a:rPr lang="en-US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GNU Radio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(GUI application called GNU Radio “Companion”)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Processing tool for Software-Defined Radio (SDR)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Install with: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i="1" dirty="0" err="1"/>
              <a:t>sudo</a:t>
            </a:r>
            <a:r>
              <a:rPr lang="en-US" i="1" dirty="0"/>
              <a:t> add-apt-repository </a:t>
            </a:r>
            <a:r>
              <a:rPr lang="en-US" i="1" dirty="0" err="1"/>
              <a:t>ppa:gnuradio</a:t>
            </a:r>
            <a:r>
              <a:rPr lang="en-US" i="1" dirty="0"/>
              <a:t>/</a:t>
            </a:r>
            <a:r>
              <a:rPr lang="en-US" i="1" dirty="0" err="1"/>
              <a:t>gnuradio</a:t>
            </a:r>
            <a:r>
              <a:rPr lang="en-US" i="1" dirty="0"/>
              <a:t>-releases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i="1" dirty="0" err="1"/>
              <a:t>sudo</a:t>
            </a:r>
            <a:r>
              <a:rPr lang="en-US" i="1" dirty="0"/>
              <a:t> apt-get update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i="1" dirty="0" err="1"/>
              <a:t>sudo</a:t>
            </a:r>
            <a:r>
              <a:rPr lang="en-US" i="1" dirty="0"/>
              <a:t> apt-get install </a:t>
            </a:r>
            <a:r>
              <a:rPr lang="en-US" i="1" dirty="0" err="1"/>
              <a:t>gnuradio</a:t>
            </a:r>
            <a:endParaRPr lang="en-US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D65B3-F97F-734F-4630-32A9C64D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68" y="1624756"/>
            <a:ext cx="4316034" cy="3608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FF85C-C16A-7450-1929-7CEFFB99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85" y="1822662"/>
            <a:ext cx="2644825" cy="13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53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 Process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 Garage 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 Car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Tool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466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8974890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Product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Product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Transmission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Receiver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Performing Capture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Signal Deconstruction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Inspecting Recording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Symbol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Documenting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11813970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“A communication protocol is a system of rules that allows two or more entities of a communications system to transmit information via any variation of a physical quantity. The protocol defines the rules, syntax, semantics, and synchronization of communication and possible error recovery methods. Protocols may be implemented by hardware, software, or a combination of both.”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171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Product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Product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Transmission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Receiver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Performing Capture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Signal Deconstruction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Inspecting Recording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Symbol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Documenting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833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6701825" cy="40467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ZAP Remote Outlet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By: </a:t>
            </a:r>
            <a:r>
              <a:rPr lang="en-US" dirty="0" err="1"/>
              <a:t>Etekcity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https://etekcity.com/collections/zap-series-plugs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“Enjoy full control of your outlets with the </a:t>
            </a:r>
            <a:r>
              <a:rPr lang="en-US" i="1" dirty="0" err="1"/>
              <a:t>Etekcity</a:t>
            </a:r>
            <a:r>
              <a:rPr lang="en-US" i="1" dirty="0"/>
              <a:t> Remote Outlet. When paired with a remote, you can control your outlets in the palm of your hand.”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of 2 Remotes + 3 Outlets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Pair single remote w/multiple outlets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C53486-3333-AF85-6651-079F89BB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42474" y="-699267"/>
            <a:ext cx="3270168" cy="4986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463B99-B66B-78AC-7DFC-A04939E73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93696" y="2130098"/>
            <a:ext cx="1758462" cy="499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049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sure remote is paired w/outlet and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(Optional) </a:t>
            </a:r>
            <a:r>
              <a:rPr lang="en-US" dirty="0"/>
              <a:t>Plug in test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lamp/bulb, etc. helps facilitate PoC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each button sends a different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start, we’ll focus on 1-ON button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3CA90D-C9E2-69F1-276E-C27035EF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987" y="387327"/>
            <a:ext cx="2606455" cy="28812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BDC6A3-1429-3C1B-EEA3-2D8C74AA3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989" y="3268584"/>
            <a:ext cx="2606456" cy="2558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35A972-9281-6402-AC3E-78CAECE7C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830" y="2290605"/>
            <a:ext cx="1254700" cy="356448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9D9F476-805F-4384-D7E3-10A378DFACA5}"/>
              </a:ext>
            </a:extLst>
          </p:cNvPr>
          <p:cNvSpPr/>
          <p:nvPr/>
        </p:nvSpPr>
        <p:spPr>
          <a:xfrm>
            <a:off x="7471510" y="2502966"/>
            <a:ext cx="867506" cy="7932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53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Frequency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453579" cy="12046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 the package (as well as the outlet labels) we can see the transmission frequency is labeled for us… no need for FCC ID lookup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67F99E-AD59-3FB6-94FF-4841AFBF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03"/>
          <a:stretch/>
        </p:blipFill>
        <p:spPr>
          <a:xfrm rot="16200000">
            <a:off x="4188965" y="1106879"/>
            <a:ext cx="3110683" cy="586154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628EC51-E2A3-30D6-B56C-5E873AFD4912}"/>
              </a:ext>
            </a:extLst>
          </p:cNvPr>
          <p:cNvSpPr/>
          <p:nvPr/>
        </p:nvSpPr>
        <p:spPr>
          <a:xfrm>
            <a:off x="5369170" y="3821723"/>
            <a:ext cx="1023815" cy="371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13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Target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Transmission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Receiver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Performing Capture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Signal Deconstruction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Inspecting Recording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Symbol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Documenting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76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5545148" cy="40103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Plug SDR device into your USB 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terminal and run ‘</a:t>
            </a:r>
            <a:r>
              <a:rPr lang="en-US" dirty="0" err="1"/>
              <a:t>gqrx</a:t>
            </a:r>
            <a:r>
              <a:rPr lang="en-US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GQRX should detect radio chipset and configure itself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Hit ‘OK’/enter if device is correct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(If not, select correct device from dropdown menu)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B1F044-4C4B-0F0E-327D-156F0917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852" y="686011"/>
            <a:ext cx="5451859" cy="45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210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5545148" cy="40103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target transmits at 433.92MHz, we’ll set our receiver to 433.9MHz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Note: internal synthesizer may interfere w/target signal if we capture at EXACT frequency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9C56D-F630-5509-9B49-9C337650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56" y="2008301"/>
            <a:ext cx="6199576" cy="330934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B5C9B3-A5DA-C63B-7181-0FFFB80D3D0E}"/>
              </a:ext>
            </a:extLst>
          </p:cNvPr>
          <p:cNvSpPr/>
          <p:nvPr/>
        </p:nvSpPr>
        <p:spPr>
          <a:xfrm>
            <a:off x="6096000" y="2524370"/>
            <a:ext cx="1023815" cy="371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858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5545148" cy="40103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button opens the IQ recorder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sure device is running (hit Play button in main window)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ready, stop and start capture using ‘Rec’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E13D9-DC61-7799-5A16-221B06ADB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77" b="66744"/>
          <a:stretch/>
        </p:blipFill>
        <p:spPr>
          <a:xfrm>
            <a:off x="5602061" y="1561017"/>
            <a:ext cx="6220330" cy="176052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CD460C-EB72-135D-B4C6-E08C1B8317BB}"/>
              </a:ext>
            </a:extLst>
          </p:cNvPr>
          <p:cNvSpPr/>
          <p:nvPr/>
        </p:nvSpPr>
        <p:spPr>
          <a:xfrm>
            <a:off x="7267167" y="1894015"/>
            <a:ext cx="892096" cy="6643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065CC2-39A1-2C7A-E87A-A015F3E1E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46" y="3386791"/>
            <a:ext cx="4077345" cy="26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779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5545148" cy="40103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output file names: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Date/time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Capture frequency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Sample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note the output directory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065CC2-39A1-2C7A-E87A-A015F3E1E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9" r="6461" b="13934"/>
          <a:stretch/>
        </p:blipFill>
        <p:spPr>
          <a:xfrm>
            <a:off x="5713224" y="1532950"/>
            <a:ext cx="5798838" cy="25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645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Capture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5545148" cy="40103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reiterate: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 frequency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Start radio (Play)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Open IQ recorder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Hit ‘Rec’ to start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Press “1 ON” button on remote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Hit ‘Rec’ to stop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E13D9-DC61-7799-5A16-221B06ADB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77" b="66744"/>
          <a:stretch/>
        </p:blipFill>
        <p:spPr>
          <a:xfrm>
            <a:off x="5602061" y="1561017"/>
            <a:ext cx="6220330" cy="176052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CD460C-EB72-135D-B4C6-E08C1B8317BB}"/>
              </a:ext>
            </a:extLst>
          </p:cNvPr>
          <p:cNvSpPr/>
          <p:nvPr/>
        </p:nvSpPr>
        <p:spPr>
          <a:xfrm>
            <a:off x="7267167" y="1894015"/>
            <a:ext cx="892096" cy="6643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065CC2-39A1-2C7A-E87A-A015F3E1E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46" y="3386791"/>
            <a:ext cx="4077345" cy="26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74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11813970" cy="43947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Implementations vary, but a typical protocol is based 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Strict, layered designs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Formal specifications, Standard bodies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Networks, topologies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formats, addressing, routing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Error detection; ACK’s, timeouts, retries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Sequence/flow control, synchronization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Where protocols differ: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RF characteristics – range, power, interference,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Published vs. proprietary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HW/SW implementation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OSI layers covered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Network Topology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829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Target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Transmission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Receiver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Performing Capture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Signal Deconstruction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Inspecting Recording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Symbol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Documenting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14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Recording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031547" cy="16735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capture file with </a:t>
            </a:r>
            <a:r>
              <a:rPr lang="en-US" dirty="0" err="1"/>
              <a:t>inspectrum</a:t>
            </a:r>
            <a:r>
              <a:rPr lang="en-US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“$ </a:t>
            </a:r>
            <a:r>
              <a:rPr lang="en-US" dirty="0" err="1"/>
              <a:t>inspectrum</a:t>
            </a:r>
            <a:r>
              <a:rPr lang="en-US" dirty="0"/>
              <a:t> –r [</a:t>
            </a:r>
            <a:r>
              <a:rPr lang="en-US" dirty="0" err="1"/>
              <a:t>samp_rate</a:t>
            </a:r>
            <a:r>
              <a:rPr lang="en-US" dirty="0"/>
              <a:t>]”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Sample rate must match our capture file!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1E06C-C7AF-9979-DB5C-D592FE37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15" y="3429000"/>
            <a:ext cx="9429993" cy="8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543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Recording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3380287" cy="41881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Scroll to locate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Zoom out to scroll quicker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Adjust Power min/max for clear visual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06BAD-929A-5A49-2621-38377B2B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45" y="1209465"/>
            <a:ext cx="7981788" cy="44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766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391056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see simple OOK is used for modulation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try and extract the transmitted symbols…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3A3E77-DA02-C35B-2D50-E9B757D1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49" y="2704282"/>
            <a:ext cx="9269046" cy="32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087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391056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Press “Enable cursors”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583B7-1E1D-0685-8982-FCC91A96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870" y="1257391"/>
            <a:ext cx="7635525" cy="434321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8A5BE48-4B61-9D53-7FBF-1A57B28EC4B1}"/>
              </a:ext>
            </a:extLst>
          </p:cNvPr>
          <p:cNvSpPr/>
          <p:nvPr/>
        </p:nvSpPr>
        <p:spPr>
          <a:xfrm>
            <a:off x="3938954" y="2680677"/>
            <a:ext cx="1414586" cy="541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993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8343056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Drag the cursor edge to adjust 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Match cursor to 1 symbol (bit)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the changing baud (symbol)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1D8A2-30FA-5B93-5EB7-A0244108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165" y="1606927"/>
            <a:ext cx="2977662" cy="33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842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5021518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 symbol number to cover several symbols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Zoom in and resize for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87CCB8-7CF7-E812-1487-1C5F3C5D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907" y="1102639"/>
            <a:ext cx="6469925" cy="367064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23A2E9-BF21-9AEA-02CE-9519FFA6E9B5}"/>
              </a:ext>
            </a:extLst>
          </p:cNvPr>
          <p:cNvSpPr/>
          <p:nvPr/>
        </p:nvSpPr>
        <p:spPr>
          <a:xfrm>
            <a:off x="5212862" y="3238490"/>
            <a:ext cx="2117971" cy="469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744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521333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Precise symbol period is </a:t>
            </a:r>
            <a:r>
              <a:rPr lang="en-US" b="1" dirty="0"/>
              <a:t>171us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Keeping this rate/period, we’ll use the cursors to highlight symbols we wish to extract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1E4C48-A6A8-3AAD-13C6-8ECB53CF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816" y="1378620"/>
            <a:ext cx="7307885" cy="40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7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521333" cy="2945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Right-click to add amplitude plot (as modulation uses </a:t>
            </a:r>
            <a:r>
              <a:rPr lang="en-US" b="1" dirty="0"/>
              <a:t>amplitude</a:t>
            </a:r>
            <a:r>
              <a:rPr lang="en-US" dirty="0"/>
              <a:t>-shift keying)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Note: if target used frequency-shift keying, we’d use a frequency plot, etc. (remember the Sonata key fob from Day 1?)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A95CE-6F03-5834-B8EE-2F57C2907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7"/>
          <a:stretch/>
        </p:blipFill>
        <p:spPr>
          <a:xfrm>
            <a:off x="7147772" y="908720"/>
            <a:ext cx="3657093" cy="5317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A41ED-0650-F610-C73E-F318CBA0A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4267393"/>
            <a:ext cx="2111884" cy="16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93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521333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Drag red line to cover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Right-click amplitude plot to add threshold plot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Adjust Power min/max to configure threshold for clear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2E7A5-9341-0A8E-3ECE-9376D16CD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40"/>
          <a:stretch/>
        </p:blipFill>
        <p:spPr>
          <a:xfrm>
            <a:off x="6986954" y="778259"/>
            <a:ext cx="3730152" cy="53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11813970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Comparing by stack layers: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</a:t>
            </a:fld>
            <a:endParaRPr lang="en-US"/>
          </a:p>
        </p:txBody>
      </p:sp>
      <p:pic>
        <p:nvPicPr>
          <p:cNvPr id="22530" name="Picture 2" descr="Zigbee versus WiFi protocol stack. | Download Scientific Diagram">
            <a:extLst>
              <a:ext uri="{FF2B5EF4-FFF2-40B4-BE49-F238E27FC236}">
                <a16:creationId xmlns:a16="http://schemas.microsoft.com/office/drawing/2014/main" id="{6D74C9AA-B8B4-2710-D614-08195BBFA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18" y="918485"/>
            <a:ext cx="5451475" cy="46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Bluetooth Protocol Stack - MATLAB &amp; Simulink">
            <a:extLst>
              <a:ext uri="{FF2B5EF4-FFF2-40B4-BE49-F238E27FC236}">
                <a16:creationId xmlns:a16="http://schemas.microsoft.com/office/drawing/2014/main" id="{262F6D26-4F10-D141-2FDC-EAE0035E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55" y="2559203"/>
            <a:ext cx="5616063" cy="302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9065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521333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Right-click threshold plot and select “Copy to clipboard” to extract highlighted symbols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05645-69DD-3F49-63BC-4E3B8BFCD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40"/>
          <a:stretch/>
        </p:blipFill>
        <p:spPr>
          <a:xfrm>
            <a:off x="6860191" y="647798"/>
            <a:ext cx="4793044" cy="53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886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521333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the transmission contains a number of “bursts”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Highlight one burst at a time and extract symbols; paste into a text editor for inspection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D625A-6DA2-4259-F4B9-174EE03D2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9" r="23777" b="17688"/>
          <a:stretch/>
        </p:blipFill>
        <p:spPr>
          <a:xfrm>
            <a:off x="6408615" y="645538"/>
            <a:ext cx="5351253" cy="53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23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3896521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should see something like this for each burst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there are 97 symbols per burst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the periods between bursts – how many symbols??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1BE3E7-E402-518A-9ECA-D5B23A8C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65" y="1071377"/>
            <a:ext cx="7912791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001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6405837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Alternative methods for symbol extraction: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GNU Radio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Manual demodulation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Scope plot (visual)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Python + matplotlib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BinViz</a:t>
            </a:r>
            <a:r>
              <a:rPr lang="en-US" dirty="0"/>
              <a:t> </a:t>
            </a:r>
            <a:r>
              <a:rPr lang="en-US" sz="1050" dirty="0"/>
              <a:t>(</a:t>
            </a:r>
            <a:r>
              <a:rPr lang="en-US" sz="1050" dirty="0">
                <a:hlinkClick r:id="rId2"/>
              </a:rPr>
              <a:t>https://github.com/CBrunsch/BinViz</a:t>
            </a:r>
            <a:r>
              <a:rPr lang="en-US" sz="1050" dirty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Binary “Vizualizer” for GNU Radio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GUI for easy inspection &amp;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E462B-5890-C90C-E2CC-EBB67E7B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068" y="83201"/>
            <a:ext cx="2524251" cy="2754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5A946-951A-C255-4AE1-124BF860F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732" y="2948143"/>
            <a:ext cx="3030527" cy="1616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8A0A26-3FEB-D12E-A1BA-9E1EADE1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302" y="400162"/>
            <a:ext cx="2943361" cy="1710147"/>
          </a:xfrm>
          <a:prstGeom prst="rect">
            <a:avLst/>
          </a:prstGeom>
        </p:spPr>
      </p:pic>
      <p:pic>
        <p:nvPicPr>
          <p:cNvPr id="13314" name="Picture 2" descr="BinViz Configuration Example">
            <a:extLst>
              <a:ext uri="{FF2B5EF4-FFF2-40B4-BE49-F238E27FC236}">
                <a16:creationId xmlns:a16="http://schemas.microsoft.com/office/drawing/2014/main" id="{20021243-EC67-25B9-51FD-57703C048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97" y="4541832"/>
            <a:ext cx="57721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BinViz Example">
            <a:extLst>
              <a:ext uri="{FF2B5EF4-FFF2-40B4-BE49-F238E27FC236}">
                <a16:creationId xmlns:a16="http://schemas.microsoft.com/office/drawing/2014/main" id="{CBD0E4AA-5A66-3AFD-1291-3CB6728B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165" y="4820354"/>
            <a:ext cx="61531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182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750564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facilitate comparison, we’ll want to record and condense the extracted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18D07F-CA34-46F5-8D4E-272E26C6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42" y="2569299"/>
            <a:ext cx="10063025" cy="148688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C7C4CF6B-6D5D-A225-A987-556225FFB8F6}"/>
              </a:ext>
            </a:extLst>
          </p:cNvPr>
          <p:cNvSpPr/>
          <p:nvPr/>
        </p:nvSpPr>
        <p:spPr>
          <a:xfrm>
            <a:off x="822028" y="2885788"/>
            <a:ext cx="625231" cy="788995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953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750564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python (or your preferred method) we can clean up the strings quickly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30561-3445-6BB2-C41D-206E2D1B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5" y="2213368"/>
            <a:ext cx="8883053" cy="340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858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750564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Repeat the steps as shown until you’ve extracted/recorded all symbols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Deconstructing the entire transmission gives us the format shown below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# of bursts will vary with each press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using different remote, your symbols may differ </a:t>
            </a:r>
            <a:r>
              <a:rPr lang="en-US" i="1" dirty="0"/>
              <a:t>slightly…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FEA69-7F47-B74F-DCAC-3F4839DF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6" b="30396"/>
          <a:stretch/>
        </p:blipFill>
        <p:spPr>
          <a:xfrm>
            <a:off x="239119" y="3699046"/>
            <a:ext cx="11655013" cy="14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05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Target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Product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Transmission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Receiver 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Performing Capture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Signal Deconstruction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Inspecting Recording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Symbol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Documenting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32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30342518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Protocol Deconstruction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Replay Attack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Running the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Anticipating Replay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11813970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Comparing by other metrics: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</a:t>
            </a:fld>
            <a:endParaRPr lang="en-US"/>
          </a:p>
        </p:txBody>
      </p:sp>
      <p:pic>
        <p:nvPicPr>
          <p:cNvPr id="23554" name="Picture 2" descr="ZigBee protocol stack Figure 3 shows the comparison of the ZigBee... |  Download Scientific Diagram">
            <a:extLst>
              <a:ext uri="{FF2B5EF4-FFF2-40B4-BE49-F238E27FC236}">
                <a16:creationId xmlns:a16="http://schemas.microsoft.com/office/drawing/2014/main" id="{9F37B5AA-15C8-7E97-88A5-81AF6763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5" y="2857127"/>
            <a:ext cx="5467638" cy="25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omparison of IEEE wireless protocols [17, 21 and 22]. | Download  Scientific Diagram">
            <a:extLst>
              <a:ext uri="{FF2B5EF4-FFF2-40B4-BE49-F238E27FC236}">
                <a16:creationId xmlns:a16="http://schemas.microsoft.com/office/drawing/2014/main" id="{3BA4636D-7751-E2AC-CCBA-18BEA037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23" y="734221"/>
            <a:ext cx="6360352" cy="34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907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Protocol Deconstruction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Replay Attack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Running the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Anticipating Replay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496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Deconstruction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750564" cy="409815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far we’ve deconstructed the signal from just one button (1 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reverse engineer the entire protocol, we’ll need other signals to compare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On vs. 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Other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Other remotes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Pair (or plug in) one additional device, programmed to button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our first transmission as a guide, capture/deconstruct the following signals: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1 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2 ON/OFF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ALL ON/OFF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If working in groups, use different remotes </a:t>
            </a:r>
            <a:r>
              <a:rPr lang="en-US" dirty="0"/>
              <a:t>for additional variable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455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Deconstruction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031548" cy="228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Reverse engineering the full command set (for one remote at least), we can identify the format shown below (again, your remote may differ </a:t>
            </a:r>
            <a:r>
              <a:rPr lang="en-US" i="1" dirty="0"/>
              <a:t>slightly…)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the protocol understood, we can use this information next for replay attacks and transmission synthesis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2A9F1-F784-97BD-80E4-9647C008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3" y="3558326"/>
            <a:ext cx="11815111" cy="22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53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Protocol Deconstruction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Replay Attack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Running the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Anticipating Replay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99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750564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GNU Radio Companion using either CLI or desktop shortcut as shown: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1183E7-BE03-C151-B6E5-C2ED11A3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09" y="2273125"/>
            <a:ext cx="6863033" cy="7115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D4690-CA33-D12F-4AB3-89243FB89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694" y="3271392"/>
            <a:ext cx="3779229" cy="1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31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701087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an empty flowgraph open, use the search button to locate blocks by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E4AE8-F240-508C-A376-6DD874BA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923" y="1378620"/>
            <a:ext cx="5476249" cy="391597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E325938-516E-8365-CF71-F21748861CE1}"/>
              </a:ext>
            </a:extLst>
          </p:cNvPr>
          <p:cNvSpPr/>
          <p:nvPr/>
        </p:nvSpPr>
        <p:spPr>
          <a:xfrm>
            <a:off x="5892800" y="1920527"/>
            <a:ext cx="578339" cy="469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5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701087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the following blocks as shown: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File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Osmocom</a:t>
            </a:r>
            <a:r>
              <a:rPr lang="en-US" dirty="0"/>
              <a:t> sink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(additional)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Multiply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Double-click block to edit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9716A-CDC4-4F15-6BB9-0B071020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954" y="1649573"/>
            <a:ext cx="6752031" cy="3719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5795B8-A568-16FF-32F2-BAACD332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69" y="4267896"/>
            <a:ext cx="1325819" cy="3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2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701087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GNU Radio starts w/sample rate variable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2</a:t>
            </a:r>
            <a:r>
              <a:rPr lang="en-US" baseline="30000" dirty="0"/>
              <a:t>nd</a:t>
            </a:r>
            <a:r>
              <a:rPr lang="en-US" dirty="0"/>
              <a:t> variable will be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to “433.92e6” as shown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15E9C-C6CB-8118-27E5-AB5A5439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92" y="1071200"/>
            <a:ext cx="5614744" cy="50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701087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Osmocom</a:t>
            </a:r>
            <a:r>
              <a:rPr lang="en-US" dirty="0"/>
              <a:t> sink is our radio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Ch0 Frequency using our new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Samp_rate</a:t>
            </a:r>
            <a:r>
              <a:rPr lang="en-US" dirty="0"/>
              <a:t> set by default)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C7829-F774-B906-4BB2-7B973FA6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308281"/>
            <a:ext cx="4876271" cy="43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090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701087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source is the recording we will “replay”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the first recording we made for the 1-ON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repeat to 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C53EB5-EFD8-9094-BE64-E4E6BBB5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539" y="980802"/>
            <a:ext cx="4917560" cy="44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3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Wireless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Zigbee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Common Protocols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293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701087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Multiply Constant to ‘1’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14019-8657-4C09-2A37-A5E8F0DD4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40" y="2619896"/>
            <a:ext cx="5623519" cy="22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96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4701087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Options: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Set your preferred title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Leave output language as 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GUI: None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Run: Run to Completion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70235-46DC-5623-E9CF-E49611CF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465" y="1406661"/>
            <a:ext cx="5953581" cy="318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2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8784975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Lastly, connect the blocks as shown below: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25DBC-F19E-831B-23B4-DA6B981B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92" y="2016900"/>
            <a:ext cx="8995754" cy="39323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43DA1B7-3BF5-C66B-8B12-FB3FF01ABE25}"/>
              </a:ext>
            </a:extLst>
          </p:cNvPr>
          <p:cNvSpPr/>
          <p:nvPr/>
        </p:nvSpPr>
        <p:spPr>
          <a:xfrm>
            <a:off x="4005493" y="4515235"/>
            <a:ext cx="1011984" cy="4866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03202-A6D8-BD7A-245F-86D4AFE3493F}"/>
              </a:ext>
            </a:extLst>
          </p:cNvPr>
          <p:cNvSpPr/>
          <p:nvPr/>
        </p:nvSpPr>
        <p:spPr>
          <a:xfrm>
            <a:off x="6287477" y="4531945"/>
            <a:ext cx="644769" cy="735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49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Attack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8784975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 the flowgraph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(Make sure radio is plugged in &amp; Device 1 is OFF)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Hit ‘Run’ button to replay the captured transmission…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Should see Device 1 switch on – success!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153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88D8C2-1C9A-37D8-C7E5-42B3E583C214}"/>
              </a:ext>
            </a:extLst>
          </p:cNvPr>
          <p:cNvGrpSpPr/>
          <p:nvPr/>
        </p:nvGrpSpPr>
        <p:grpSpPr>
          <a:xfrm>
            <a:off x="471738" y="3932017"/>
            <a:ext cx="8784975" cy="1292593"/>
            <a:chOff x="440274" y="2908439"/>
            <a:chExt cx="8784975" cy="12925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25DBC-F19E-831B-23B4-DA6B981B9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083" b="70071"/>
            <a:stretch/>
          </p:blipFill>
          <p:spPr>
            <a:xfrm>
              <a:off x="440274" y="2908439"/>
              <a:ext cx="8784975" cy="12925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EA9709-4443-DA50-421D-758E6D174B5B}"/>
                </a:ext>
              </a:extLst>
            </p:cNvPr>
            <p:cNvSpPr/>
            <p:nvPr/>
          </p:nvSpPr>
          <p:spPr>
            <a:xfrm>
              <a:off x="2110153" y="3171781"/>
              <a:ext cx="609600" cy="7659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0E74C8-32CA-DFE6-A159-3948BFE25FA3}"/>
                </a:ext>
              </a:extLst>
            </p:cNvPr>
            <p:cNvSpPr/>
            <p:nvPr/>
          </p:nvSpPr>
          <p:spPr>
            <a:xfrm>
              <a:off x="7890137" y="3171781"/>
              <a:ext cx="609600" cy="7659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518902-07DA-F717-0A60-5269BE84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69" y="2849230"/>
            <a:ext cx="1109295" cy="23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97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Protocol Deconstruction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Replay Attack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Running the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Anticipating Replay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666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Anticipating Replay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8062804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Sequencing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Many wireless transmissions use a counter (“sequence number”, “packet number”, etc.) to prevent replay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counter isn’t incremented, packet/signal is rejected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May be able to bypass by crafting the expected packet/signal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Finding such values requires understanding a protocol, hence Day 2’s lesson on deconstruction/reversing commands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To modify signals or craft from scratch, we’ll learn transmission synthesis on Day 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155</a:t>
            </a:fld>
            <a:endParaRPr lang="en-US"/>
          </a:p>
        </p:txBody>
      </p:sp>
      <p:pic>
        <p:nvPicPr>
          <p:cNvPr id="16386" name="Picture 2" descr="Internet Protocol Authentication Header - GeeksforGeeks">
            <a:extLst>
              <a:ext uri="{FF2B5EF4-FFF2-40B4-BE49-F238E27FC236}">
                <a16:creationId xmlns:a16="http://schemas.microsoft.com/office/drawing/2014/main" id="{86B9838E-C378-A326-4151-37DB6BB8E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161" y="1003889"/>
            <a:ext cx="3306806" cy="27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roubleshoot IPsec Anti-Replay Check Failures - Cisco">
            <a:extLst>
              <a:ext uri="{FF2B5EF4-FFF2-40B4-BE49-F238E27FC236}">
                <a16:creationId xmlns:a16="http://schemas.microsoft.com/office/drawing/2014/main" id="{77C48FC6-1884-97EA-CAA5-237F7ACC2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529" y="3998839"/>
            <a:ext cx="3196341" cy="112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548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Anticipating Replay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7203636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defenses include challenge-response transactions, use of “rolling” codes,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in newer cars – recall Day 1 we learned some key fobs not vulnerable to simple replay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can be bypassed as well…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Ex: rolling codes </a:t>
            </a:r>
            <a:r>
              <a:rPr lang="en-US" dirty="0">
                <a:sym typeface="Wingdings" panose="05000000000000000000" pitchFamily="2" charset="2"/>
              </a:rPr>
              <a:t> “Roll Jam” bypass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156</a:t>
            </a:fld>
            <a:endParaRPr lang="en-US"/>
          </a:p>
        </p:txBody>
      </p:sp>
      <p:pic>
        <p:nvPicPr>
          <p:cNvPr id="14338" name="Picture 2" descr="Rf Jam Replay">
            <a:extLst>
              <a:ext uri="{FF2B5EF4-FFF2-40B4-BE49-F238E27FC236}">
                <a16:creationId xmlns:a16="http://schemas.microsoft.com/office/drawing/2014/main" id="{06624F81-7098-7F0B-7079-EA0BEE93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0" y="1822851"/>
            <a:ext cx="3812406" cy="403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2532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Anticipating Replay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131260" cy="226560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Roll-Jam Attack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“Rolling code” prevents attacker from replaying same signal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By adding a jammer, attacker intercepts signal </a:t>
            </a:r>
            <a:r>
              <a:rPr lang="en-US" u="sng" dirty="0"/>
              <a:t>AND</a:t>
            </a:r>
            <a:r>
              <a:rPr lang="en-US" dirty="0"/>
              <a:t> prevents the “roll” simultaneously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Just as with software, wireless attacks can often be combined/chained for creative impact…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We’ll see how to design a signal jammer on Day 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157</a:t>
            </a:fld>
            <a:endParaRPr lang="en-US"/>
          </a:p>
        </p:txBody>
      </p:sp>
      <p:pic>
        <p:nvPicPr>
          <p:cNvPr id="15362" name="Picture 2" descr="GitHub - jordib123/replay-jamming-attack: Automated replay and jamming  attack against remote keyless entry systems">
            <a:extLst>
              <a:ext uri="{FF2B5EF4-FFF2-40B4-BE49-F238E27FC236}">
                <a16:creationId xmlns:a16="http://schemas.microsoft.com/office/drawing/2014/main" id="{F080B646-DDE9-0220-60EA-CF14F6BA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3725998"/>
            <a:ext cx="72675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2526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Protocol Deconstruction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Replay Attack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Running the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Anticipating Replay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018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5</a:t>
            </a:r>
          </a:p>
        </p:txBody>
      </p:sp>
    </p:spTree>
    <p:extLst>
      <p:ext uri="{BB962C8B-B14F-4D97-AF65-F5344CB8AC3E}">
        <p14:creationId xmlns:p14="http://schemas.microsoft.com/office/powerpoint/2010/main" val="166857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Wireless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5904656" cy="43947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Wireless attacks come in many forms, often dependent on the specific technology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Café Latte </a:t>
            </a:r>
            <a:r>
              <a:rPr lang="en-US" sz="1900" dirty="0">
                <a:sym typeface="Wingdings" panose="05000000000000000000" pitchFamily="2" charset="2"/>
              </a:rPr>
              <a:t> Wi-Fi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err="1"/>
              <a:t>Bluesnarfing</a:t>
            </a:r>
            <a:r>
              <a:rPr lang="en-US" sz="1900" dirty="0"/>
              <a:t> </a:t>
            </a:r>
            <a:r>
              <a:rPr lang="en-US" sz="1900" dirty="0">
                <a:sym typeface="Wingdings" panose="05000000000000000000" pitchFamily="2" charset="2"/>
              </a:rPr>
              <a:t> Bluetooth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attacks involving wireless communication can be classified under three basic types: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Sniffing</a:t>
            </a:r>
            <a:r>
              <a:rPr lang="en-US" dirty="0"/>
              <a:t>: capturing wireless transmissions to understand/decode sensitive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Injection/Replay-based attacks</a:t>
            </a:r>
            <a:r>
              <a:rPr lang="en-US" dirty="0"/>
              <a:t>: re-transmitting captured data (or synthesizing ad-hoc); includes hijacking, impersonation, IV attacks,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Jamming</a:t>
            </a:r>
            <a:r>
              <a:rPr lang="en-US" dirty="0"/>
              <a:t>: Causing interference to prevent a successful transmission; essentially a 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attacks are a combination of these (e.g., the “Roll-Jam”, discussed later)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Wireless Attack - an overview | ScienceDirect Topics">
            <a:extLst>
              <a:ext uri="{FF2B5EF4-FFF2-40B4-BE49-F238E27FC236}">
                <a16:creationId xmlns:a16="http://schemas.microsoft.com/office/drawing/2014/main" id="{3352FE54-3659-39C8-BF38-C472012AE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19" y="1389241"/>
            <a:ext cx="2414765" cy="2350293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Replay Attack? (And How to Prevent Them) | ExpressVPN Blog">
            <a:extLst>
              <a:ext uri="{FF2B5EF4-FFF2-40B4-BE49-F238E27FC236}">
                <a16:creationId xmlns:a16="http://schemas.microsoft.com/office/drawing/2014/main" id="{6FF08903-7717-09DC-162F-4BDF621E0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002" y="3175284"/>
            <a:ext cx="2724150" cy="1676400"/>
          </a:xfrm>
          <a:prstGeom prst="rect">
            <a:avLst/>
          </a:prstGeom>
          <a:noFill/>
          <a:ln w="317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WS: Mobile, Embedded, and Wireless Security Group">
            <a:extLst>
              <a:ext uri="{FF2B5EF4-FFF2-40B4-BE49-F238E27FC236}">
                <a16:creationId xmlns:a16="http://schemas.microsoft.com/office/drawing/2014/main" id="{0B213FA3-0938-26D3-4DA3-D06DCD0A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19" y="4491721"/>
            <a:ext cx="2414765" cy="1608728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878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Transmission Synthesis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Jammer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Virtual Remote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801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Transmission Synthesis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Jammer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 Remote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94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23331" cy="24160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flowgraph simply replayed a capture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radio hacking </a:t>
            </a:r>
            <a:r>
              <a:rPr lang="en-US" dirty="0">
                <a:sym typeface="Wingdings" panose="05000000000000000000" pitchFamily="2" charset="2"/>
              </a:rPr>
              <a:t> synthesize the signal from scratch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More practical, much more impressive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We’ve already done the groundwork by deconstructing the signals &amp;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Once again, we’ll use the 1-ON command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18169-FE80-C7EA-8415-AC2AA017C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6" b="30396"/>
          <a:stretch/>
        </p:blipFill>
        <p:spPr>
          <a:xfrm>
            <a:off x="345643" y="3977308"/>
            <a:ext cx="11655013" cy="14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45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Begin w/previous flowgraph, we’ll just make some modifications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0CDFBB-3CCD-2A11-F908-2A868A16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78" y="2401908"/>
            <a:ext cx="8768428" cy="31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1959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Delete File Source and Multiply Const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3DA67E-6458-4F10-D69D-FD5B9E2E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85" y="2224586"/>
            <a:ext cx="8174827" cy="317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93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new blocks Vector Source and Repeat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077A8-D3A8-EC6E-C4C3-59218667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24" y="2370280"/>
            <a:ext cx="8439049" cy="30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775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new Variable blocks ‘baud’ and ‘</a:t>
            </a:r>
            <a:r>
              <a:rPr lang="en-US" dirty="0" err="1"/>
              <a:t>sps</a:t>
            </a:r>
            <a:r>
              <a:rPr lang="en-US" dirty="0"/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4F02A5-B7A2-4E86-DF1C-20CF2943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30" y="2224587"/>
            <a:ext cx="8378140" cy="315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71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baud rate as shown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5F90D-93D6-90A2-145B-9AE1AC60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40" y="2095267"/>
            <a:ext cx="3984618" cy="36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641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samples/second as shown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8E539-358A-CCF3-4D47-AD4B9512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61" y="2160860"/>
            <a:ext cx="3982375" cy="35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75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additional variables </a:t>
            </a:r>
            <a:r>
              <a:rPr lang="en-US" dirty="0" err="1"/>
              <a:t>BurstA</a:t>
            </a:r>
            <a:r>
              <a:rPr lang="en-US" dirty="0"/>
              <a:t> and </a:t>
            </a:r>
            <a:r>
              <a:rPr lang="en-US" dirty="0" err="1"/>
              <a:t>BurstB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FCB42-3E32-8469-8E52-1B85BA7E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09" y="2002299"/>
            <a:ext cx="10033880" cy="36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Hacker’s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378621"/>
            <a:ext cx="7526192" cy="472182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Wireless Dongles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GNU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SDR Receivers/Transmitters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Proprietary RF Modules &amp;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RF Shielding Cage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Waveguides/Antennas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Scapy</a:t>
            </a:r>
            <a:r>
              <a:rPr lang="en-US" dirty="0"/>
              <a:t>, Cryptography, Matplotlib,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GQRX, </a:t>
            </a:r>
            <a:r>
              <a:rPr lang="en-US" dirty="0" err="1"/>
              <a:t>Inspectrum</a:t>
            </a:r>
            <a:r>
              <a:rPr lang="en-US" dirty="0"/>
              <a:t>, </a:t>
            </a:r>
            <a:r>
              <a:rPr lang="en-US" dirty="0" err="1"/>
              <a:t>BinViz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Fuzzer</a:t>
            </a:r>
            <a:r>
              <a:rPr lang="en-US" dirty="0"/>
              <a:t>-testers, protocol analyzers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Pineapple, Femtocell,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</a:t>
            </a:fld>
            <a:endParaRPr lang="en-US"/>
          </a:p>
        </p:txBody>
      </p:sp>
      <p:pic>
        <p:nvPicPr>
          <p:cNvPr id="24578" name="Picture 2" descr="STE3600">
            <a:extLst>
              <a:ext uri="{FF2B5EF4-FFF2-40B4-BE49-F238E27FC236}">
                <a16:creationId xmlns:a16="http://schemas.microsoft.com/office/drawing/2014/main" id="{6623F812-60F4-958A-7DFF-AE96F519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3481133"/>
            <a:ext cx="2460171" cy="24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19 RTL-SDR Dongles Reviewed | Hackaday">
            <a:extLst>
              <a:ext uri="{FF2B5EF4-FFF2-40B4-BE49-F238E27FC236}">
                <a16:creationId xmlns:a16="http://schemas.microsoft.com/office/drawing/2014/main" id="{B0DDC11B-6191-367C-4A96-991882B8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34" y="2298484"/>
            <a:ext cx="38290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P-Link AC600 Archer T2UH USB Wireless Adapter - Walmart.com">
            <a:extLst>
              <a:ext uri="{FF2B5EF4-FFF2-40B4-BE49-F238E27FC236}">
                <a16:creationId xmlns:a16="http://schemas.microsoft.com/office/drawing/2014/main" id="{9F756B00-18D4-9DAA-4CE6-4B5268F40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13046" y="438409"/>
            <a:ext cx="1607683" cy="218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B4E315A-1A04-9F76-46EE-FB1F7CA1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690800"/>
            <a:ext cx="1607684" cy="16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illerBee 框架使用（二） - 知乎">
            <a:extLst>
              <a:ext uri="{FF2B5EF4-FFF2-40B4-BE49-F238E27FC236}">
                <a16:creationId xmlns:a16="http://schemas.microsoft.com/office/drawing/2014/main" id="{62975E9E-5178-7D56-A012-755AB353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32" y="3489109"/>
            <a:ext cx="1377751" cy="80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ACC-UZB3-E-BRG Silicon Labs | Development Boards, Kits, Programmers |  DigiKey">
            <a:extLst>
              <a:ext uri="{FF2B5EF4-FFF2-40B4-BE49-F238E27FC236}">
                <a16:creationId xmlns:a16="http://schemas.microsoft.com/office/drawing/2014/main" id="{90630CA1-167B-2BC3-6698-D9C7708F8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18" y="4264232"/>
            <a:ext cx="1424865" cy="11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MU | Cantenna Crafting">
            <a:extLst>
              <a:ext uri="{FF2B5EF4-FFF2-40B4-BE49-F238E27FC236}">
                <a16:creationId xmlns:a16="http://schemas.microsoft.com/office/drawing/2014/main" id="{BD370F87-FFA0-C83A-681A-C3EDE4E9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29" y="763995"/>
            <a:ext cx="2873245" cy="15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you should not buy the new WiFi Pineapple Mark VII | by Carlos  Cilleruelo | InfoSec Write-ups">
            <a:extLst>
              <a:ext uri="{FF2B5EF4-FFF2-40B4-BE49-F238E27FC236}">
                <a16:creationId xmlns:a16="http://schemas.microsoft.com/office/drawing/2014/main" id="{5F551FCB-C782-627F-9EAE-6EF11EEF4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33" y="2274766"/>
            <a:ext cx="2168471" cy="121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691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2"/>
            <a:ext cx="11508287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Burst A (command sequence) using the symbols captured earlier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2533D-9D61-E8FE-FEB2-CC91E85C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830" y="1973471"/>
            <a:ext cx="4404340" cy="39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771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Burst B (STOP sequence) using the symbols captured earlier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3891B-8938-0A1E-E802-34EA91DD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14" y="2075020"/>
            <a:ext cx="4170390" cy="37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70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Configure repeat using ‘</a:t>
            </a:r>
            <a:r>
              <a:rPr lang="en-US" dirty="0" err="1"/>
              <a:t>sps</a:t>
            </a:r>
            <a:r>
              <a:rPr lang="en-US" dirty="0"/>
              <a:t>’ variable as shown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8FD01-67A4-B989-D267-3C453423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091" y="1967901"/>
            <a:ext cx="4620940" cy="41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603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Vector Source is a python variable representing the command we’ll send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See how we can easily rewrite our pseudo-command from earlier: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A2396-B25F-D5C3-749B-60AE1991E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6" b="30396"/>
          <a:stretch/>
        </p:blipFill>
        <p:spPr>
          <a:xfrm>
            <a:off x="1255910" y="2566317"/>
            <a:ext cx="10244759" cy="1248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44268F-CCE7-CDF0-2506-EDC5DB96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27" y="4792225"/>
            <a:ext cx="7947386" cy="350298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E5EF71D5-0DCA-F143-180D-5040C8A9D20B}"/>
              </a:ext>
            </a:extLst>
          </p:cNvPr>
          <p:cNvSpPr/>
          <p:nvPr/>
        </p:nvSpPr>
        <p:spPr>
          <a:xfrm>
            <a:off x="540674" y="3509467"/>
            <a:ext cx="715236" cy="163305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197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Vector using your command structure as shown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Repeat to 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B00E8-AE92-D38C-CF39-DB17F9CC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594" y="2105088"/>
            <a:ext cx="4346309" cy="38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169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57081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Lastly, connect the blocks as shown below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Re-title your flowgraph and Save As (to avoid overwriting 1</a:t>
            </a:r>
            <a:r>
              <a:rPr lang="en-US" baseline="30000" dirty="0"/>
              <a:t>st</a:t>
            </a:r>
            <a:r>
              <a:rPr lang="en-US" dirty="0"/>
              <a:t> flowgraph)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1081D-EE81-C027-6627-E2A18E20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22" y="2566279"/>
            <a:ext cx="9312156" cy="33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562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8784975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we’re ready to test; same as before: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(Make sure radio is plugged in &amp; Device 1 is OFF)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Hit ‘Run’ button to transmit </a:t>
            </a:r>
            <a:r>
              <a:rPr lang="en-US" i="1" dirty="0"/>
              <a:t>your</a:t>
            </a:r>
            <a:r>
              <a:rPr lang="en-US" dirty="0"/>
              <a:t> </a:t>
            </a:r>
            <a:r>
              <a:rPr lang="en-US" i="1" dirty="0"/>
              <a:t>crafted</a:t>
            </a:r>
            <a:r>
              <a:rPr lang="en-US" dirty="0"/>
              <a:t> </a:t>
            </a:r>
            <a:r>
              <a:rPr lang="en-US" i="1" dirty="0"/>
              <a:t>signal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Should see Device 1 switch on – success!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88D8C2-1C9A-37D8-C7E5-42B3E583C214}"/>
              </a:ext>
            </a:extLst>
          </p:cNvPr>
          <p:cNvGrpSpPr/>
          <p:nvPr/>
        </p:nvGrpSpPr>
        <p:grpSpPr>
          <a:xfrm>
            <a:off x="471738" y="3932017"/>
            <a:ext cx="8784975" cy="1292593"/>
            <a:chOff x="440274" y="2908439"/>
            <a:chExt cx="8784975" cy="12925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25DBC-F19E-831B-23B4-DA6B981B9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083" b="70071"/>
            <a:stretch/>
          </p:blipFill>
          <p:spPr>
            <a:xfrm>
              <a:off x="440274" y="2908439"/>
              <a:ext cx="8784975" cy="12925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EA9709-4443-DA50-421D-758E6D174B5B}"/>
                </a:ext>
              </a:extLst>
            </p:cNvPr>
            <p:cNvSpPr/>
            <p:nvPr/>
          </p:nvSpPr>
          <p:spPr>
            <a:xfrm>
              <a:off x="2110153" y="3173283"/>
              <a:ext cx="609600" cy="7644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0E74C8-32CA-DFE6-A159-3948BFE25FA3}"/>
                </a:ext>
              </a:extLst>
            </p:cNvPr>
            <p:cNvSpPr/>
            <p:nvPr/>
          </p:nvSpPr>
          <p:spPr>
            <a:xfrm>
              <a:off x="7890137" y="3171781"/>
              <a:ext cx="609600" cy="7659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F518902-07DA-F717-0A60-5269BE84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69" y="2849230"/>
            <a:ext cx="1109295" cy="23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178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Transmission Synthesis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Jammer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 Remote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067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Jammer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2"/>
            <a:ext cx="11680225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now control the device with our radio. How can we take control away from others?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develop a jammer for our target device…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F0A0C-A028-2BFE-0AE3-BA84A8D1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99" y="2774346"/>
            <a:ext cx="829821" cy="1776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439B14-A0D3-FE93-B1BC-F315FC77B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757" y="3071798"/>
            <a:ext cx="505194" cy="1435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23F03-01E2-A86D-AB15-FB82431F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81" t="16730" b="19261"/>
          <a:stretch/>
        </p:blipFill>
        <p:spPr>
          <a:xfrm rot="16200000">
            <a:off x="7247525" y="4817732"/>
            <a:ext cx="649661" cy="1287590"/>
          </a:xfrm>
          <a:prstGeom prst="rect">
            <a:avLst/>
          </a:prstGeom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5EFB7E5-661F-A6C9-5840-D558409B51E9}"/>
              </a:ext>
            </a:extLst>
          </p:cNvPr>
          <p:cNvSpPr/>
          <p:nvPr/>
        </p:nvSpPr>
        <p:spPr>
          <a:xfrm>
            <a:off x="7106855" y="3149131"/>
            <a:ext cx="1109295" cy="102381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8E0A572-DF50-60C0-2E6F-4AEC9DDDEC27}"/>
              </a:ext>
            </a:extLst>
          </p:cNvPr>
          <p:cNvSpPr/>
          <p:nvPr/>
        </p:nvSpPr>
        <p:spPr>
          <a:xfrm>
            <a:off x="5105951" y="3595077"/>
            <a:ext cx="2000904" cy="286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616B6EA-079C-17AF-711A-71F9AFDCDC44}"/>
              </a:ext>
            </a:extLst>
          </p:cNvPr>
          <p:cNvSpPr/>
          <p:nvPr/>
        </p:nvSpPr>
        <p:spPr>
          <a:xfrm rot="16200000">
            <a:off x="7095603" y="4447859"/>
            <a:ext cx="1103262" cy="20683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92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Jammer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2"/>
            <a:ext cx="828474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either Replay or Synthesis, craft a transmission to turn OFF the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time, </a:t>
            </a:r>
            <a:r>
              <a:rPr lang="en-US" b="1" dirty="0"/>
              <a:t>set Repeat to ‘Yes’ </a:t>
            </a:r>
            <a:r>
              <a:rPr lang="en-US" dirty="0"/>
              <a:t>in your Source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run the flowgraph and try turning the device on using the remote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jammer is working, remote should be rendered useless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EB8F17-D82E-0AAC-E5E1-2F802DFAD934}"/>
              </a:ext>
            </a:extLst>
          </p:cNvPr>
          <p:cNvGrpSpPr/>
          <p:nvPr/>
        </p:nvGrpSpPr>
        <p:grpSpPr>
          <a:xfrm>
            <a:off x="8550330" y="2125785"/>
            <a:ext cx="3284555" cy="2283543"/>
            <a:chOff x="7187649" y="2015976"/>
            <a:chExt cx="4467263" cy="30120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AF0A0C-A028-2BFE-0AE3-BA84A8D1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5091" y="2015976"/>
              <a:ext cx="829821" cy="17769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439B14-A0D3-FE93-B1BC-F315FC77B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7649" y="2313428"/>
              <a:ext cx="505194" cy="1435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723F03-01E2-A86D-AB15-FB82431F7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381" t="16730" b="19261"/>
            <a:stretch/>
          </p:blipFill>
          <p:spPr>
            <a:xfrm rot="16200000">
              <a:off x="9834417" y="4059362"/>
              <a:ext cx="649661" cy="1287590"/>
            </a:xfrm>
            <a:prstGeom prst="rect">
              <a:avLst/>
            </a:prstGeom>
          </p:spPr>
        </p:pic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D5EFB7E5-661F-A6C9-5840-D558409B51E9}"/>
                </a:ext>
              </a:extLst>
            </p:cNvPr>
            <p:cNvSpPr/>
            <p:nvPr/>
          </p:nvSpPr>
          <p:spPr>
            <a:xfrm>
              <a:off x="9693747" y="2390761"/>
              <a:ext cx="1109295" cy="102381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8E0A572-DF50-60C0-2E6F-4AEC9DDDEC27}"/>
                </a:ext>
              </a:extLst>
            </p:cNvPr>
            <p:cNvSpPr/>
            <p:nvPr/>
          </p:nvSpPr>
          <p:spPr>
            <a:xfrm>
              <a:off x="7692843" y="2836707"/>
              <a:ext cx="2000904" cy="2868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616B6EA-079C-17AF-711A-71F9AFDCDC44}"/>
                </a:ext>
              </a:extLst>
            </p:cNvPr>
            <p:cNvSpPr/>
            <p:nvPr/>
          </p:nvSpPr>
          <p:spPr>
            <a:xfrm rot="16200000">
              <a:off x="9682495" y="3689489"/>
              <a:ext cx="1103262" cy="20683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397CD09-DD0E-8E50-004C-3D93E7CA5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389" y="4182262"/>
            <a:ext cx="2069165" cy="1376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C6CDEB-F538-A174-7E76-655F35B16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141" y="4182263"/>
            <a:ext cx="2525285" cy="1376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30A53A-04BD-4FB9-FF23-62824CEB24CE}"/>
              </a:ext>
            </a:extLst>
          </p:cNvPr>
          <p:cNvSpPr/>
          <p:nvPr/>
        </p:nvSpPr>
        <p:spPr>
          <a:xfrm>
            <a:off x="1656142" y="4650154"/>
            <a:ext cx="2253330" cy="282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B9582-463A-E5E8-83F3-75B4B8DAB6FD}"/>
              </a:ext>
            </a:extLst>
          </p:cNvPr>
          <p:cNvSpPr/>
          <p:nvPr/>
        </p:nvSpPr>
        <p:spPr>
          <a:xfrm>
            <a:off x="4141242" y="5139930"/>
            <a:ext cx="2253330" cy="282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4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/>
          <a:lstStyle/>
          <a:p>
            <a:pPr lvl="1"/>
            <a:r>
              <a:rPr lang="en-US" dirty="0"/>
              <a:t>Typical high-level approach: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DFA777-95B9-A325-5FC0-ACA5B94034F5}"/>
              </a:ext>
            </a:extLst>
          </p:cNvPr>
          <p:cNvSpPr/>
          <p:nvPr/>
        </p:nvSpPr>
        <p:spPr>
          <a:xfrm>
            <a:off x="1364951" y="2395870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we know the protocol in use?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222FEE-9C32-C89C-5E47-A0D6AECF15B0}"/>
              </a:ext>
            </a:extLst>
          </p:cNvPr>
          <p:cNvSpPr/>
          <p:nvPr/>
        </p:nvSpPr>
        <p:spPr>
          <a:xfrm>
            <a:off x="4783517" y="2395870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Tool(s) available?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E2F555-FD6E-D6CF-7AE0-F97BEE61F35A}"/>
              </a:ext>
            </a:extLst>
          </p:cNvPr>
          <p:cNvSpPr/>
          <p:nvPr/>
        </p:nvSpPr>
        <p:spPr>
          <a:xfrm>
            <a:off x="8119331" y="2395870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Run Attack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51D1E6-A097-E0C0-4EDE-8F3F77FD9B8F}"/>
              </a:ext>
            </a:extLst>
          </p:cNvPr>
          <p:cNvSpPr/>
          <p:nvPr/>
        </p:nvSpPr>
        <p:spPr>
          <a:xfrm>
            <a:off x="3672777" y="2900210"/>
            <a:ext cx="1152922" cy="25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2D8AF33-7567-9028-3192-326BF3B6EF5B}"/>
              </a:ext>
            </a:extLst>
          </p:cNvPr>
          <p:cNvSpPr/>
          <p:nvPr/>
        </p:nvSpPr>
        <p:spPr>
          <a:xfrm>
            <a:off x="7133525" y="2900210"/>
            <a:ext cx="985806" cy="25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C764E3-F283-5934-FADC-D3A8EE05C000}"/>
              </a:ext>
            </a:extLst>
          </p:cNvPr>
          <p:cNvSpPr/>
          <p:nvPr/>
        </p:nvSpPr>
        <p:spPr>
          <a:xfrm>
            <a:off x="8081709" y="4084963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 Tool (if possible)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08D2B7-B614-C7EC-2A5D-1486EC5E4E80}"/>
              </a:ext>
            </a:extLst>
          </p:cNvPr>
          <p:cNvSpPr/>
          <p:nvPr/>
        </p:nvSpPr>
        <p:spPr>
          <a:xfrm>
            <a:off x="1364951" y="4236993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Identify or Deconstruct Protocol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DE58E7-BA02-EE79-68FF-EB6B25E19280}"/>
              </a:ext>
            </a:extLst>
          </p:cNvPr>
          <p:cNvSpPr/>
          <p:nvPr/>
        </p:nvSpPr>
        <p:spPr>
          <a:xfrm rot="19248110">
            <a:off x="3309090" y="4075073"/>
            <a:ext cx="2237612" cy="273531"/>
          </a:xfrm>
          <a:prstGeom prst="rightArrow">
            <a:avLst>
              <a:gd name="adj1" fmla="val 41288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C6EB16-7D28-C552-9F42-16C6D0B5A65F}"/>
              </a:ext>
            </a:extLst>
          </p:cNvPr>
          <p:cNvSpPr/>
          <p:nvPr/>
        </p:nvSpPr>
        <p:spPr>
          <a:xfrm rot="5400000">
            <a:off x="2177886" y="3848152"/>
            <a:ext cx="655932" cy="27511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3E3B1EC-930F-D7EE-658E-113E7A6358E3}"/>
              </a:ext>
            </a:extLst>
          </p:cNvPr>
          <p:cNvSpPr/>
          <p:nvPr/>
        </p:nvSpPr>
        <p:spPr>
          <a:xfrm rot="2466321">
            <a:off x="6264058" y="4139110"/>
            <a:ext cx="2237612" cy="273531"/>
          </a:xfrm>
          <a:prstGeom prst="rightArrow">
            <a:avLst>
              <a:gd name="adj1" fmla="val 41288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4979EE-FDFF-8066-7047-B8305004BB7C}"/>
              </a:ext>
            </a:extLst>
          </p:cNvPr>
          <p:cNvSpPr/>
          <p:nvPr/>
        </p:nvSpPr>
        <p:spPr>
          <a:xfrm rot="16200000">
            <a:off x="8973643" y="3760747"/>
            <a:ext cx="655932" cy="2751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687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Jammer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2"/>
            <a:ext cx="6475180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Jamming exercise #1: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Jam only specific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i.e. block outlet #1, leave #2 operational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Jamming exercise #2: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Jam ALL devices for given remote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(Use ALL OFF command, naturally)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180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EB8F17-D82E-0AAC-E5E1-2F802DFAD934}"/>
              </a:ext>
            </a:extLst>
          </p:cNvPr>
          <p:cNvGrpSpPr/>
          <p:nvPr/>
        </p:nvGrpSpPr>
        <p:grpSpPr>
          <a:xfrm>
            <a:off x="6735055" y="2482899"/>
            <a:ext cx="5043316" cy="3157415"/>
            <a:chOff x="7187649" y="2015976"/>
            <a:chExt cx="4467263" cy="30120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AF0A0C-A028-2BFE-0AE3-BA84A8D1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5091" y="2015976"/>
              <a:ext cx="829821" cy="17769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439B14-A0D3-FE93-B1BC-F315FC77B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7649" y="2313428"/>
              <a:ext cx="505194" cy="1435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723F03-01E2-A86D-AB15-FB82431F7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381" t="16730" b="19261"/>
            <a:stretch/>
          </p:blipFill>
          <p:spPr>
            <a:xfrm rot="16200000">
              <a:off x="9834417" y="4059362"/>
              <a:ext cx="649661" cy="1287590"/>
            </a:xfrm>
            <a:prstGeom prst="rect">
              <a:avLst/>
            </a:prstGeom>
          </p:spPr>
        </p:pic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D5EFB7E5-661F-A6C9-5840-D558409B51E9}"/>
                </a:ext>
              </a:extLst>
            </p:cNvPr>
            <p:cNvSpPr/>
            <p:nvPr/>
          </p:nvSpPr>
          <p:spPr>
            <a:xfrm>
              <a:off x="9693747" y="2390761"/>
              <a:ext cx="1109295" cy="1023816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8E0A572-DF50-60C0-2E6F-4AEC9DDDEC27}"/>
                </a:ext>
              </a:extLst>
            </p:cNvPr>
            <p:cNvSpPr/>
            <p:nvPr/>
          </p:nvSpPr>
          <p:spPr>
            <a:xfrm>
              <a:off x="7692843" y="2836707"/>
              <a:ext cx="2000904" cy="2868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616B6EA-079C-17AF-711A-71F9AFDCDC44}"/>
                </a:ext>
              </a:extLst>
            </p:cNvPr>
            <p:cNvSpPr/>
            <p:nvPr/>
          </p:nvSpPr>
          <p:spPr>
            <a:xfrm rot="16200000">
              <a:off x="9682495" y="3689489"/>
              <a:ext cx="1103262" cy="20683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73198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Transmission Synthesis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Jammer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Virtual Remote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943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Remote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2"/>
            <a:ext cx="11813226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may have noticed our flowgraphs generate Python scripts &amp; (optionally) QT GUI’s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Just for fun, we can combine GNU Radio with </a:t>
            </a:r>
            <a:r>
              <a:rPr lang="en-US" dirty="0" err="1"/>
              <a:t>PyQt</a:t>
            </a:r>
            <a:r>
              <a:rPr lang="en-US" dirty="0"/>
              <a:t> and create a GUI application to control the target device(s) using a virtual remote that sends our crafted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code has been written for you – </a:t>
            </a:r>
            <a:r>
              <a:rPr lang="en-US" b="1" dirty="0"/>
              <a:t>however,</a:t>
            </a:r>
            <a:r>
              <a:rPr lang="en-US" dirty="0"/>
              <a:t> you </a:t>
            </a:r>
            <a:r>
              <a:rPr lang="en-US" i="1" dirty="0"/>
              <a:t>may</a:t>
            </a:r>
            <a:r>
              <a:rPr lang="en-US" dirty="0"/>
              <a:t> need to edit the hardcoded signals to match </a:t>
            </a:r>
            <a:r>
              <a:rPr lang="en-US" i="1" dirty="0"/>
              <a:t>your remote</a:t>
            </a:r>
            <a:r>
              <a:rPr lang="en-US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746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Remote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2"/>
            <a:ext cx="5900516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Download and unzip “virtual_remote.zip” (included with training materials)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“cd [path/to/]</a:t>
            </a:r>
            <a:r>
              <a:rPr lang="en-US" dirty="0" err="1"/>
              <a:t>virtual_remote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same directory, run using: “python3 ./zap_ctl.py”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Virtual remote should pop up on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183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BB8B0-D190-B37D-68CA-41226BA7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1" y="555987"/>
            <a:ext cx="5711332" cy="53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207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Remote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2"/>
            <a:ext cx="5900516" cy="4098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 pressing buttons!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All work (except 3 &amp; 4; feel free to add these for additional practice)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LED blinks when used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Terminal output shows commands transmitted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combining GNU Radio with python/scripting, we could also develop tools such as protocol analyzers, “</a:t>
            </a:r>
            <a:r>
              <a:rPr lang="en-US" dirty="0" err="1"/>
              <a:t>fuzzers</a:t>
            </a:r>
            <a:r>
              <a:rPr lang="en-US" dirty="0"/>
              <a:t>”,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184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F9EEC-8387-01E8-1664-10873A21E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75"/>
          <a:stretch/>
        </p:blipFill>
        <p:spPr>
          <a:xfrm>
            <a:off x="6186678" y="762035"/>
            <a:ext cx="5447383" cy="2551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A0B09-5070-2443-42F5-BC48E917E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94" y="3544278"/>
            <a:ext cx="5850630" cy="20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061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Transmission Synthesis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Jammer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 Remote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706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595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 a common protocol with readymade tools, the ‘wireless’ part of an attack is relatively straightforward…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DFA777-95B9-A325-5FC0-ACA5B94034F5}"/>
              </a:ext>
            </a:extLst>
          </p:cNvPr>
          <p:cNvSpPr/>
          <p:nvPr/>
        </p:nvSpPr>
        <p:spPr>
          <a:xfrm>
            <a:off x="1364951" y="2395870"/>
            <a:ext cx="2350008" cy="1261872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we know the protocol in use?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222FEE-9C32-C89C-5E47-A0D6AECF15B0}"/>
              </a:ext>
            </a:extLst>
          </p:cNvPr>
          <p:cNvSpPr/>
          <p:nvPr/>
        </p:nvSpPr>
        <p:spPr>
          <a:xfrm>
            <a:off x="4783517" y="2395870"/>
            <a:ext cx="2350008" cy="1261872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Tool(s) available?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E2F555-FD6E-D6CF-7AE0-F97BEE61F35A}"/>
              </a:ext>
            </a:extLst>
          </p:cNvPr>
          <p:cNvSpPr/>
          <p:nvPr/>
        </p:nvSpPr>
        <p:spPr>
          <a:xfrm>
            <a:off x="8119331" y="2395870"/>
            <a:ext cx="2350008" cy="1261872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Run Attack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51D1E6-A097-E0C0-4EDE-8F3F77FD9B8F}"/>
              </a:ext>
            </a:extLst>
          </p:cNvPr>
          <p:cNvSpPr/>
          <p:nvPr/>
        </p:nvSpPr>
        <p:spPr>
          <a:xfrm>
            <a:off x="3672777" y="2900210"/>
            <a:ext cx="1152922" cy="25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2D8AF33-7567-9028-3192-326BF3B6EF5B}"/>
              </a:ext>
            </a:extLst>
          </p:cNvPr>
          <p:cNvSpPr/>
          <p:nvPr/>
        </p:nvSpPr>
        <p:spPr>
          <a:xfrm>
            <a:off x="7133525" y="2900210"/>
            <a:ext cx="985806" cy="25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C764E3-F283-5934-FADC-D3A8EE05C000}"/>
              </a:ext>
            </a:extLst>
          </p:cNvPr>
          <p:cNvSpPr/>
          <p:nvPr/>
        </p:nvSpPr>
        <p:spPr>
          <a:xfrm>
            <a:off x="8081709" y="4084963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 Tool (if possible)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08D2B7-B614-C7EC-2A5D-1486EC5E4E80}"/>
              </a:ext>
            </a:extLst>
          </p:cNvPr>
          <p:cNvSpPr/>
          <p:nvPr/>
        </p:nvSpPr>
        <p:spPr>
          <a:xfrm>
            <a:off x="1364951" y="4236993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Identify or Deconstruct Protocol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DE58E7-BA02-EE79-68FF-EB6B25E19280}"/>
              </a:ext>
            </a:extLst>
          </p:cNvPr>
          <p:cNvSpPr/>
          <p:nvPr/>
        </p:nvSpPr>
        <p:spPr>
          <a:xfrm rot="19248110">
            <a:off x="3309090" y="4075073"/>
            <a:ext cx="2237612" cy="273531"/>
          </a:xfrm>
          <a:prstGeom prst="rightArrow">
            <a:avLst>
              <a:gd name="adj1" fmla="val 41288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C6EB16-7D28-C552-9F42-16C6D0B5A65F}"/>
              </a:ext>
            </a:extLst>
          </p:cNvPr>
          <p:cNvSpPr/>
          <p:nvPr/>
        </p:nvSpPr>
        <p:spPr>
          <a:xfrm rot="5400000">
            <a:off x="2177886" y="3848152"/>
            <a:ext cx="655932" cy="27511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3E3B1EC-930F-D7EE-658E-113E7A6358E3}"/>
              </a:ext>
            </a:extLst>
          </p:cNvPr>
          <p:cNvSpPr/>
          <p:nvPr/>
        </p:nvSpPr>
        <p:spPr>
          <a:xfrm rot="2466321">
            <a:off x="6264058" y="4139110"/>
            <a:ext cx="2237612" cy="273531"/>
          </a:xfrm>
          <a:prstGeom prst="rightArrow">
            <a:avLst>
              <a:gd name="adj1" fmla="val 41288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4979EE-FDFF-8066-7047-B8305004BB7C}"/>
              </a:ext>
            </a:extLst>
          </p:cNvPr>
          <p:cNvSpPr/>
          <p:nvPr/>
        </p:nvSpPr>
        <p:spPr>
          <a:xfrm rot="16200000">
            <a:off x="8973643" y="3760747"/>
            <a:ext cx="655932" cy="2751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1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894D-71E1-4451-9B12-47A8A11D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737DE-E6F7-471D-81DC-C6BEDA9004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874" y="1750452"/>
            <a:ext cx="9781105" cy="42852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Day 1 – Overview, Common Protocols </a:t>
            </a:r>
          </a:p>
          <a:p>
            <a:r>
              <a:rPr lang="en-US" dirty="0">
                <a:solidFill>
                  <a:schemeClr val="bg1"/>
                </a:solidFill>
              </a:rPr>
              <a:t>Day 2 – SDR, Tool Setup</a:t>
            </a:r>
          </a:p>
          <a:p>
            <a:r>
              <a:rPr lang="en-US" dirty="0">
                <a:solidFill>
                  <a:schemeClr val="bg1"/>
                </a:solidFill>
              </a:rPr>
              <a:t>Day 3 – Signal Capture, Protocol Deconstruction I</a:t>
            </a:r>
          </a:p>
          <a:p>
            <a:r>
              <a:rPr lang="en-US" dirty="0">
                <a:solidFill>
                  <a:schemeClr val="bg1"/>
                </a:solidFill>
              </a:rPr>
              <a:t>Day 4 – Protocol Deconstruction II, Replay Attacks</a:t>
            </a:r>
          </a:p>
          <a:p>
            <a:r>
              <a:rPr lang="en-US" dirty="0">
                <a:solidFill>
                  <a:schemeClr val="bg1"/>
                </a:solidFill>
              </a:rPr>
              <a:t>Day 5 – Transmission Synthesis, Jamming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3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3335627" cy="811608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DFA777-95B9-A325-5FC0-ACA5B94034F5}"/>
              </a:ext>
            </a:extLst>
          </p:cNvPr>
          <p:cNvSpPr/>
          <p:nvPr/>
        </p:nvSpPr>
        <p:spPr>
          <a:xfrm>
            <a:off x="1063065" y="2339692"/>
            <a:ext cx="1573598" cy="1939366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(Protocol)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Wi-Fi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Bluetooth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Zigbee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Z-Wave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222FEE-9C32-C89C-5E47-A0D6AECF15B0}"/>
              </a:ext>
            </a:extLst>
          </p:cNvPr>
          <p:cNvSpPr/>
          <p:nvPr/>
        </p:nvSpPr>
        <p:spPr>
          <a:xfrm>
            <a:off x="3629214" y="2395869"/>
            <a:ext cx="4126857" cy="2429224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(SW; HW)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400" dirty="0" err="1">
                <a:solidFill>
                  <a:schemeClr val="tx1"/>
                </a:solidFill>
              </a:rPr>
              <a:t>Aircrack</a:t>
            </a:r>
            <a:r>
              <a:rPr lang="en-US" sz="1400" dirty="0">
                <a:solidFill>
                  <a:schemeClr val="tx1"/>
                </a:solidFill>
              </a:rPr>
              <a:t>-ng tool suite; external Wi-Fi adapter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‘</a:t>
            </a:r>
            <a:r>
              <a:rPr lang="en-US" sz="1400" dirty="0" err="1">
                <a:solidFill>
                  <a:schemeClr val="tx1"/>
                </a:solidFill>
              </a:rPr>
              <a:t>Bluez</a:t>
            </a:r>
            <a:r>
              <a:rPr lang="en-US" sz="1400" dirty="0">
                <a:solidFill>
                  <a:schemeClr val="tx1"/>
                </a:solidFill>
              </a:rPr>
              <a:t>’ stack; BT dongle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400" dirty="0" err="1">
                <a:solidFill>
                  <a:schemeClr val="tx1"/>
                </a:solidFill>
              </a:rPr>
              <a:t>Killerbee</a:t>
            </a:r>
            <a:r>
              <a:rPr lang="en-US" sz="1400" dirty="0">
                <a:solidFill>
                  <a:schemeClr val="tx1"/>
                </a:solidFill>
              </a:rPr>
              <a:t> platform; </a:t>
            </a:r>
            <a:r>
              <a:rPr lang="en-US" sz="1400" dirty="0" err="1">
                <a:solidFill>
                  <a:schemeClr val="tx1"/>
                </a:solidFill>
              </a:rPr>
              <a:t>Apimote</a:t>
            </a:r>
            <a:r>
              <a:rPr lang="en-US" sz="1400" dirty="0">
                <a:solidFill>
                  <a:schemeClr val="tx1"/>
                </a:solidFill>
              </a:rPr>
              <a:t>, RZ Raven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400" dirty="0" err="1">
                <a:solidFill>
                  <a:schemeClr val="tx1"/>
                </a:solidFill>
              </a:rPr>
              <a:t>Killerzee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Zniffer</a:t>
            </a:r>
            <a:r>
              <a:rPr lang="en-US" sz="1400" dirty="0">
                <a:solidFill>
                  <a:schemeClr val="tx1"/>
                </a:solidFill>
              </a:rPr>
              <a:t>; UZB3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E2F555-FD6E-D6CF-7AE0-F97BEE61F35A}"/>
              </a:ext>
            </a:extLst>
          </p:cNvPr>
          <p:cNvSpPr/>
          <p:nvPr/>
        </p:nvSpPr>
        <p:spPr>
          <a:xfrm>
            <a:off x="8748622" y="2339694"/>
            <a:ext cx="2350008" cy="1939364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Follow documentation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Run attack commands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51D1E6-A097-E0C0-4EDE-8F3F77FD9B8F}"/>
              </a:ext>
            </a:extLst>
          </p:cNvPr>
          <p:cNvSpPr/>
          <p:nvPr/>
        </p:nvSpPr>
        <p:spPr>
          <a:xfrm>
            <a:off x="2636663" y="2896292"/>
            <a:ext cx="992551" cy="30396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2D8AF33-7567-9028-3192-326BF3B6EF5B}"/>
              </a:ext>
            </a:extLst>
          </p:cNvPr>
          <p:cNvSpPr/>
          <p:nvPr/>
        </p:nvSpPr>
        <p:spPr>
          <a:xfrm>
            <a:off x="7756071" y="3048131"/>
            <a:ext cx="992551" cy="30396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P-Link AC600 Archer T2UH USB Wireless Adapter - Walmart.com">
            <a:extLst>
              <a:ext uri="{FF2B5EF4-FFF2-40B4-BE49-F238E27FC236}">
                <a16:creationId xmlns:a16="http://schemas.microsoft.com/office/drawing/2014/main" id="{AA43D0CB-1530-3319-5FA5-9EF09E00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94793" y="327194"/>
            <a:ext cx="1607683" cy="218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8ED36F-BE47-0756-7B73-032FD340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946" y="615664"/>
            <a:ext cx="1607684" cy="16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llerBee 框架使用（二） - 知乎">
            <a:extLst>
              <a:ext uri="{FF2B5EF4-FFF2-40B4-BE49-F238E27FC236}">
                <a16:creationId xmlns:a16="http://schemas.microsoft.com/office/drawing/2014/main" id="{2FEE22F1-61A3-25E4-7EA9-924728376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936" y="4825093"/>
            <a:ext cx="2111829" cy="122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CC-UZB3-E-BRG Silicon Labs | Development Boards, Kits, Programmers |  DigiKey">
            <a:extLst>
              <a:ext uri="{FF2B5EF4-FFF2-40B4-BE49-F238E27FC236}">
                <a16:creationId xmlns:a16="http://schemas.microsoft.com/office/drawing/2014/main" id="{048C968D-3108-0899-8300-33D9ECB6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765" y="4825093"/>
            <a:ext cx="1424865" cy="11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380F3F-50C5-E191-2572-FAB45CB057A1}"/>
              </a:ext>
            </a:extLst>
          </p:cNvPr>
          <p:cNvSpPr txBox="1"/>
          <p:nvPr/>
        </p:nvSpPr>
        <p:spPr>
          <a:xfrm>
            <a:off x="7323577" y="688051"/>
            <a:ext cx="4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BF7AA-930F-858A-CECB-A66E67737F14}"/>
              </a:ext>
            </a:extLst>
          </p:cNvPr>
          <p:cNvSpPr txBox="1"/>
          <p:nvPr/>
        </p:nvSpPr>
        <p:spPr>
          <a:xfrm>
            <a:off x="10599425" y="647317"/>
            <a:ext cx="4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C723A-F0DB-BD77-98B2-180EA8F74C97}"/>
              </a:ext>
            </a:extLst>
          </p:cNvPr>
          <p:cNvSpPr txBox="1"/>
          <p:nvPr/>
        </p:nvSpPr>
        <p:spPr>
          <a:xfrm>
            <a:off x="7537269" y="4797228"/>
            <a:ext cx="4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37DFD5-5258-E08C-B6F7-5736C95468B5}"/>
              </a:ext>
            </a:extLst>
          </p:cNvPr>
          <p:cNvSpPr txBox="1"/>
          <p:nvPr/>
        </p:nvSpPr>
        <p:spPr>
          <a:xfrm>
            <a:off x="10599425" y="4833208"/>
            <a:ext cx="4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95379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Protocols: 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Zigbee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Common Protocols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85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Wi-Fi: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6872118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Family of Wireless LANs based on IEEE 802.11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Encryption: WEP, WPA (I/II/III)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303634-C3E6-FED3-D173-E4668C8B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432" y="1308451"/>
            <a:ext cx="4213823" cy="3778352"/>
          </a:xfrm>
          <a:prstGeom prst="rect">
            <a:avLst/>
          </a:prstGeom>
        </p:spPr>
      </p:pic>
      <p:pic>
        <p:nvPicPr>
          <p:cNvPr id="2058" name="Picture 10" descr="WPA3 Deployment Guide - Cisco">
            <a:extLst>
              <a:ext uri="{FF2B5EF4-FFF2-40B4-BE49-F238E27FC236}">
                <a16:creationId xmlns:a16="http://schemas.microsoft.com/office/drawing/2014/main" id="{F864FEEA-1D6D-C1EC-EB08-EDB4B059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21" y="3081479"/>
            <a:ext cx="6680200" cy="194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39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Wi-Fi: Common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6872118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Packet Sniffing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Cracking Encryption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Man-in-the-middle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Evil Twin/Wi-Phishing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Rogue 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Spoofing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Café Latte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Denial-of-Service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0242" name="Picture 2" descr="Wireless attacks and available methods | Download Table">
            <a:extLst>
              <a:ext uri="{FF2B5EF4-FFF2-40B4-BE49-F238E27FC236}">
                <a16:creationId xmlns:a16="http://schemas.microsoft.com/office/drawing/2014/main" id="{AFE3C42D-DC63-BD55-0E24-EECE65AF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63" y="609884"/>
            <a:ext cx="4134417" cy="539760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63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Wi-Fi: Common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6579569" cy="4394700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Hardware: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USB network adapter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Wireshark – monitoring traffic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Aircrack</a:t>
            </a:r>
            <a:r>
              <a:rPr lang="en-US" dirty="0"/>
              <a:t>-ng – de-authentication, cracking &amp;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tools: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Wi-Fi Pineapple – wireless auditing platform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Cantenna</a:t>
            </a:r>
            <a:r>
              <a:rPr lang="en-US" dirty="0"/>
              <a:t>” – homemade directional waveguide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Rogue AP’s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Vulnerable/test 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218" name="Picture 2" descr="Why you should not buy the new WiFi Pineapple Mark VII | by Carlos  Cilleruelo | InfoSec Write-ups">
            <a:extLst>
              <a:ext uri="{FF2B5EF4-FFF2-40B4-BE49-F238E27FC236}">
                <a16:creationId xmlns:a16="http://schemas.microsoft.com/office/drawing/2014/main" id="{5EE5757A-6BB3-E113-CDAA-0A4FE74E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09" y="145062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antenna | Hackaday">
            <a:extLst>
              <a:ext uri="{FF2B5EF4-FFF2-40B4-BE49-F238E27FC236}">
                <a16:creationId xmlns:a16="http://schemas.microsoft.com/office/drawing/2014/main" id="{4A273677-6817-161E-2066-E9B27075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30" y="3483429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rticulated Pringles can holder (Cantenna) by mr_sbo - Thingiverse">
            <a:extLst>
              <a:ext uri="{FF2B5EF4-FFF2-40B4-BE49-F238E27FC236}">
                <a16:creationId xmlns:a16="http://schemas.microsoft.com/office/drawing/2014/main" id="{3721B0EA-17DA-FA84-4689-343FD4C0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37" y="3635829"/>
            <a:ext cx="2947636" cy="2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Wifi Sniffer for Windows 10 on 802.11 networks | Acrylic WiFi">
            <a:extLst>
              <a:ext uri="{FF2B5EF4-FFF2-40B4-BE49-F238E27FC236}">
                <a16:creationId xmlns:a16="http://schemas.microsoft.com/office/drawing/2014/main" id="{8DB45D48-5903-563E-BE52-775B9FEA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42" y="662754"/>
            <a:ext cx="19240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5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Network Adapters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6872118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Pentest-friendly adapters (as of 2023):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https://kalitut.com/usb-wi-fi-adapters-supporting-monitor/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chipsets: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Atheros, </a:t>
            </a:r>
            <a:r>
              <a:rPr lang="en-US" dirty="0" err="1"/>
              <a:t>Ralink</a:t>
            </a:r>
            <a:r>
              <a:rPr lang="en-US" dirty="0"/>
              <a:t>, Realtek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TP-Link TL-WN722N (~$30)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Chipset: Atheros AR9271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Standards: 802.11b, 802.11g, 802.11n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Frequency range: 2400-2483.5 MHz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Transmitter power: 20 dBm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Antenna : removable omnidirectional antenna (RP- SMA)</a:t>
            </a:r>
          </a:p>
          <a:p>
            <a:endParaRPr lang="en-US" dirty="0"/>
          </a:p>
        </p:txBody>
      </p:sp>
      <p:pic>
        <p:nvPicPr>
          <p:cNvPr id="2056" name="Picture 8" descr="TL-WN722N TP-Link 150Mbps High Gain Wireless IEEE 802.11n USB 2.0 Network  Adapter">
            <a:extLst>
              <a:ext uri="{FF2B5EF4-FFF2-40B4-BE49-F238E27FC236}">
                <a16:creationId xmlns:a16="http://schemas.microsoft.com/office/drawing/2014/main" id="{0ED38C9E-276E-3757-9D26-56F367496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001" y="2075680"/>
            <a:ext cx="4405424" cy="302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66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Aircrack</a:t>
            </a:r>
            <a:r>
              <a:rPr lang="en-US" dirty="0"/>
              <a:t>-ng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6872118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 software suite consisting of detector, packet sniffer, WEP and WPA/WPA2-PSK cracker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common tool for analyzing 802.11 wireless 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Works with any wireless adapter whose driver supports “</a:t>
            </a:r>
            <a:r>
              <a:rPr lang="en-US" b="1" dirty="0"/>
              <a:t>Monitor Mode</a:t>
            </a:r>
            <a:r>
              <a:rPr lang="en-US" dirty="0"/>
              <a:t>” (see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https://www.aircrack-ng.org/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 with: “</a:t>
            </a:r>
            <a:r>
              <a:rPr lang="en-US" i="1" dirty="0"/>
              <a:t>apt-get install </a:t>
            </a:r>
            <a:r>
              <a:rPr lang="en-US" i="1" dirty="0" err="1"/>
              <a:t>aircrack</a:t>
            </a:r>
            <a:r>
              <a:rPr lang="en-US" i="1" dirty="0"/>
              <a:t>-ng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2054" name="Picture 6" descr="Aircrack-ng - Wikipedia">
            <a:extLst>
              <a:ext uri="{FF2B5EF4-FFF2-40B4-BE49-F238E27FC236}">
                <a16:creationId xmlns:a16="http://schemas.microsoft.com/office/drawing/2014/main" id="{6E144CBC-220B-7596-319E-806965B1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63" y="2301648"/>
            <a:ext cx="4632392" cy="22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88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5539984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Before attacking Wi-Fi networks, adapter must be in </a:t>
            </a:r>
            <a:r>
              <a:rPr lang="en-US" b="1" dirty="0"/>
              <a:t>Monitor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Normally, wireless card will check ethernet frames and discard unwanted packets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mode means our wireless card intercepts all traffic, regardless of association</a:t>
            </a:r>
          </a:p>
          <a:p>
            <a:endParaRPr lang="en-US" dirty="0"/>
          </a:p>
        </p:txBody>
      </p:sp>
      <p:pic>
        <p:nvPicPr>
          <p:cNvPr id="2052" name="Picture 4" descr="User-Level Membership Inference for Federated Learning in Wireless Network  Environment">
            <a:extLst>
              <a:ext uri="{FF2B5EF4-FFF2-40B4-BE49-F238E27FC236}">
                <a16:creationId xmlns:a16="http://schemas.microsoft.com/office/drawing/2014/main" id="{5D97ABBA-300E-7032-CAB4-A3CE3FE86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29" y="1531020"/>
            <a:ext cx="5715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84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8912968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start wireless interface in monitor mode: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Plug adapter into USB 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“</a:t>
            </a:r>
            <a:r>
              <a:rPr lang="en-US" dirty="0" err="1"/>
              <a:t>iwconfig</a:t>
            </a:r>
            <a:r>
              <a:rPr lang="en-US" dirty="0"/>
              <a:t>” to find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Notice Mode is “Managed” – we want this to say “Monitor”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B0639-A18F-881A-43D0-E32A58F3C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27" y="3810142"/>
            <a:ext cx="9981497" cy="1303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F34013-6EF3-D17C-9A87-BCFE859A75CA}"/>
              </a:ext>
            </a:extLst>
          </p:cNvPr>
          <p:cNvSpPr/>
          <p:nvPr/>
        </p:nvSpPr>
        <p:spPr>
          <a:xfrm>
            <a:off x="2438400" y="4200882"/>
            <a:ext cx="2133600" cy="316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3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8451912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Kill blocker processes using “</a:t>
            </a:r>
            <a:r>
              <a:rPr lang="en-US" i="1" dirty="0" err="1"/>
              <a:t>sudo</a:t>
            </a:r>
            <a:r>
              <a:rPr lang="en-US" i="1" dirty="0"/>
              <a:t> </a:t>
            </a:r>
            <a:r>
              <a:rPr lang="en-US" i="1" dirty="0" err="1"/>
              <a:t>airmon</a:t>
            </a:r>
            <a:r>
              <a:rPr lang="en-US" i="1" dirty="0"/>
              <a:t>-ng check kill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this will turn off Linux network manager!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turn back on: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restart </a:t>
            </a:r>
            <a:r>
              <a:rPr lang="en-US" dirty="0" err="1"/>
              <a:t>NetworkManager</a:t>
            </a:r>
            <a:r>
              <a:rPr lang="en-US" dirty="0"/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ED534D-6C87-8272-E134-5D2724D8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201" y="3943279"/>
            <a:ext cx="5684599" cy="13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8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3764909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8451912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“</a:t>
            </a:r>
            <a:r>
              <a:rPr lang="en-US" i="1" dirty="0" err="1"/>
              <a:t>sudo</a:t>
            </a:r>
            <a:r>
              <a:rPr lang="en-US" i="1" dirty="0"/>
              <a:t> </a:t>
            </a:r>
            <a:r>
              <a:rPr lang="en-US" i="1" dirty="0" err="1"/>
              <a:t>airmon</a:t>
            </a:r>
            <a:r>
              <a:rPr lang="en-US" i="1" dirty="0"/>
              <a:t>-ng start [interface]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“</a:t>
            </a:r>
            <a:r>
              <a:rPr lang="en-US" dirty="0" err="1"/>
              <a:t>iwconfig</a:t>
            </a:r>
            <a:r>
              <a:rPr lang="en-US" dirty="0"/>
              <a:t>” once more to check…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B0E16-544B-6DED-E9DD-FC8F7D86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58" y="3132356"/>
            <a:ext cx="6871955" cy="1221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9CFFE-A111-308E-9667-8E905D5A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24" y="4776058"/>
            <a:ext cx="7628891" cy="976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48DCE6-F2E8-A001-C1E5-F8720351771B}"/>
              </a:ext>
            </a:extLst>
          </p:cNvPr>
          <p:cNvSpPr/>
          <p:nvPr/>
        </p:nvSpPr>
        <p:spPr>
          <a:xfrm>
            <a:off x="4615543" y="4776058"/>
            <a:ext cx="1719164" cy="329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7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WEP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383626" cy="43947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Basic WEP encryption: RC4 keystream XORed with plaintext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40-bit key concatenated with 24-bit IV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24 bits not enough to prevent repetition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On busy network, takes </a:t>
            </a:r>
            <a:r>
              <a:rPr lang="en-US" i="1" dirty="0"/>
              <a:t>minutes</a:t>
            </a:r>
            <a:r>
              <a:rPr lang="en-US" dirty="0"/>
              <a:t> to crack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Automated by tools such as </a:t>
            </a:r>
            <a:r>
              <a:rPr lang="en-US" dirty="0" err="1"/>
              <a:t>Aircrack</a:t>
            </a:r>
            <a:r>
              <a:rPr lang="en-US" dirty="0"/>
              <a:t>-ng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31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F365DD-1D6F-2526-663A-DFD7B8EA9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18" y="1813046"/>
            <a:ext cx="5356189" cy="30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26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WEP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6145288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injection capability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Begin IV collection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Fake authentication with AP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Replay ARP requests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Crack key using IVs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DE916-199B-8854-6E04-7064A8A1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12" y="3635830"/>
            <a:ext cx="7753929" cy="2464620"/>
          </a:xfrm>
          <a:prstGeom prst="rect">
            <a:avLst/>
          </a:prstGeom>
        </p:spPr>
      </p:pic>
      <p:pic>
        <p:nvPicPr>
          <p:cNvPr id="7170" name="Picture 2" descr="WEP Crack Method in Wireless Networks - GeeksforGeeks">
            <a:extLst>
              <a:ext uri="{FF2B5EF4-FFF2-40B4-BE49-F238E27FC236}">
                <a16:creationId xmlns:a16="http://schemas.microsoft.com/office/drawing/2014/main" id="{D65F7C9D-AE0F-EC43-8FF5-7A363BED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24" y="1378620"/>
            <a:ext cx="4694217" cy="221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84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WEP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Step 1: Test injection capability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aireplay</a:t>
            </a:r>
            <a:r>
              <a:rPr lang="en-US" i="1" dirty="0"/>
              <a:t>-ng -9 –e [AP name] –a [BSSID] [interface]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Determines whether we are close enough to AP for packet injection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DDE8F-E30D-21B2-0519-7A688710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99" y="4222223"/>
            <a:ext cx="7359045" cy="1785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62E48-E236-9C94-6B80-0870DCD9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1" y="3170964"/>
            <a:ext cx="6698540" cy="6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6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WEP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Step 2: Begin IV collection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airodump</a:t>
            </a:r>
            <a:r>
              <a:rPr lang="en-US" i="1" dirty="0"/>
              <a:t>-ng –c [AP channel] –</a:t>
            </a:r>
            <a:r>
              <a:rPr lang="en-US" i="1" dirty="0" err="1"/>
              <a:t>bssid</a:t>
            </a:r>
            <a:r>
              <a:rPr lang="en-US" i="1" dirty="0"/>
              <a:t> [BSSID] –w [capture file] [interface]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Capture initialization vectors (IV’s) coming from target 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 console)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9A345-EB08-213F-E61F-F6CEDBD2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18" y="3284760"/>
            <a:ext cx="8333335" cy="70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93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WEP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Step 3: Fake authentication with AP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aireplay</a:t>
            </a:r>
            <a:r>
              <a:rPr lang="en-US" i="1" dirty="0"/>
              <a:t>-ng –1 0 –e [AP name] –a [BSSID] –h [interface address] [interface]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injection to work, our MAC must be associated with the 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console)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AC1B8-B436-B28D-6AFE-B853C552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12" y="3369159"/>
            <a:ext cx="8210632" cy="537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75E4B2-4340-BB12-F0BC-18680F18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319" y="4554534"/>
            <a:ext cx="3201041" cy="11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18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WEP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320957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Step 4: Replay ARP requests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aireplay</a:t>
            </a:r>
            <a:r>
              <a:rPr lang="en-US" i="1" dirty="0"/>
              <a:t>-ng –3 –b [BSSID] –h [interface address] [interface]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Reinject ARP requests; AP will rebroadcast and generate new IV’s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console)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25842-ABDF-A9F4-4268-85FEF4C3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59" y="3257688"/>
            <a:ext cx="7981197" cy="552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7EE312-785D-98F9-8990-9A535E1C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707" y="4856167"/>
            <a:ext cx="6881159" cy="8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69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WEP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252377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320957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Step 5: Crack key using IVs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aircrack</a:t>
            </a:r>
            <a:r>
              <a:rPr lang="en-US" i="1" dirty="0"/>
              <a:t>-ng –b [BSSID] [capture file(s)]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Obtains WEP using IV’s gathered from previous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console)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7A8A2-2B27-8286-B60B-31154086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951135"/>
            <a:ext cx="6810692" cy="594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A55529-BCEF-7F6A-338A-700793CD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58" y="3675413"/>
            <a:ext cx="7401189" cy="21996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EA5289-19C2-EA2D-DFF8-AD439E8D2D4C}"/>
              </a:ext>
            </a:extLst>
          </p:cNvPr>
          <p:cNvSpPr/>
          <p:nvPr/>
        </p:nvSpPr>
        <p:spPr>
          <a:xfrm>
            <a:off x="3722914" y="5475514"/>
            <a:ext cx="2111829" cy="2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0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WPA/WPA2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7885855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Overview: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Unlike WEP, key is not static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crack pre-shared key using dictionary attack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Must first capture client handshake</a:t>
            </a:r>
          </a:p>
        </p:txBody>
      </p:sp>
      <p:pic>
        <p:nvPicPr>
          <p:cNvPr id="8194" name="Picture 2" descr="Wireless Cracking using Kali | PPT">
            <a:extLst>
              <a:ext uri="{FF2B5EF4-FFF2-40B4-BE49-F238E27FC236}">
                <a16:creationId xmlns:a16="http://schemas.microsoft.com/office/drawing/2014/main" id="{6BC7C7C5-5A62-086D-F9B5-992C4785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181" y="1992086"/>
            <a:ext cx="3836707" cy="287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751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WPA/WPA2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7885855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Collect authentication handshake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De-authenticate wireless client (optional)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Crack pre-shared key using authentication handshake</a:t>
            </a:r>
          </a:p>
        </p:txBody>
      </p:sp>
    </p:spTree>
    <p:extLst>
      <p:ext uri="{BB962C8B-B14F-4D97-AF65-F5344CB8AC3E}">
        <p14:creationId xmlns:p14="http://schemas.microsoft.com/office/powerpoint/2010/main" val="231267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Wireless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Zigbee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Common Protocols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13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WPA/WPA2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Step 1: Collect authentication handshake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airodump</a:t>
            </a:r>
            <a:r>
              <a:rPr lang="en-US" i="1" dirty="0"/>
              <a:t>-ng –c [channel] –b [BSSID] –w [capture file]  [interface]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Listen for 4-way handshake between client and target 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8015D-575A-DAD2-4533-6AA9AA7E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62" y="3143423"/>
            <a:ext cx="7463082" cy="5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00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WPA/WPA2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146786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Step 1: Collect authentication handshake</a:t>
            </a:r>
            <a:endParaRPr lang="en-US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5614A8-CA0F-A789-82ED-FB15AA91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5" y="4210037"/>
            <a:ext cx="6083783" cy="16450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831B4-0E8E-73E8-FD54-D809FE63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5" y="2400451"/>
            <a:ext cx="6083783" cy="129606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7ED992F-7BC4-F301-1B21-F25B8A69EA99}"/>
              </a:ext>
            </a:extLst>
          </p:cNvPr>
          <p:cNvSpPr/>
          <p:nvPr/>
        </p:nvSpPr>
        <p:spPr>
          <a:xfrm>
            <a:off x="3380976" y="4101404"/>
            <a:ext cx="3135086" cy="4238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52A6B6-89CC-8A7B-AD3D-F1679C4E41B9}"/>
              </a:ext>
            </a:extLst>
          </p:cNvPr>
          <p:cNvSpPr/>
          <p:nvPr/>
        </p:nvSpPr>
        <p:spPr>
          <a:xfrm>
            <a:off x="3283905" y="2347716"/>
            <a:ext cx="3135086" cy="4238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B37941-D682-D19B-93C5-FCABBB60512D}"/>
              </a:ext>
            </a:extLst>
          </p:cNvPr>
          <p:cNvCxnSpPr/>
          <p:nvPr/>
        </p:nvCxnSpPr>
        <p:spPr>
          <a:xfrm flipH="1">
            <a:off x="6516062" y="3476334"/>
            <a:ext cx="1698172" cy="781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AA8737-8024-8E46-16F2-42389CDBCC3A}"/>
              </a:ext>
            </a:extLst>
          </p:cNvPr>
          <p:cNvSpPr txBox="1"/>
          <p:nvPr/>
        </p:nvSpPr>
        <p:spPr>
          <a:xfrm>
            <a:off x="7365148" y="3135700"/>
            <a:ext cx="271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Handshake collected</a:t>
            </a:r>
          </a:p>
        </p:txBody>
      </p:sp>
    </p:spTree>
    <p:extLst>
      <p:ext uri="{BB962C8B-B14F-4D97-AF65-F5344CB8AC3E}">
        <p14:creationId xmlns:p14="http://schemas.microsoft.com/office/powerpoint/2010/main" val="1851294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WPA/WPA2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Step 2: De-authenticate wireless client (optional)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aireplay</a:t>
            </a:r>
            <a:r>
              <a:rPr lang="en-US" i="1" dirty="0"/>
              <a:t>-ng –0 1 –a [BSSID] –c [client to de-auth] [interface]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needed, this will de-authenticate a client associated with the 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reauthenticating, they’ll generate the 4-way handshake we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console)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185C02-320A-0F46-5D28-07BA6927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52" y="3429000"/>
            <a:ext cx="7937504" cy="5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43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WPA/WPA2 Crack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Step 3: Crack pre-shared key using authentication handshake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/>
              <a:t>aircrack</a:t>
            </a:r>
            <a:r>
              <a:rPr lang="en-US" i="1" dirty="0"/>
              <a:t>-ng –w [password list] –b [BSSID] [capture file(s)]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Checks wordlist against captured handshake to obtain PSK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9A999-2E8F-3B04-999C-A94CB74A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96" y="2932714"/>
            <a:ext cx="6941460" cy="562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39D5E-127A-ABD8-D9FD-158A969D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588492"/>
            <a:ext cx="4317359" cy="26962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B41F5E6-71DD-BAD6-E387-ACAD36F035B1}"/>
              </a:ext>
            </a:extLst>
          </p:cNvPr>
          <p:cNvSpPr/>
          <p:nvPr/>
        </p:nvSpPr>
        <p:spPr>
          <a:xfrm>
            <a:off x="4906796" y="4457598"/>
            <a:ext cx="2111829" cy="2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2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8526879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Goal: Use </a:t>
            </a:r>
            <a:r>
              <a:rPr lang="en-US" u="sng" dirty="0" err="1"/>
              <a:t>Aircrack</a:t>
            </a:r>
            <a:r>
              <a:rPr lang="en-US" u="sng" dirty="0"/>
              <a:t>-ng to crack Wi-Fi encryption</a:t>
            </a:r>
            <a:endParaRPr lang="en-US" i="1" dirty="0"/>
          </a:p>
          <a:p>
            <a:r>
              <a:rPr lang="en-US" b="1" dirty="0"/>
              <a:t>(Use either lab Wi-Fi or test router; should be provided with adaptor)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 </a:t>
            </a:r>
            <a:r>
              <a:rPr lang="en-US" dirty="0" err="1"/>
              <a:t>aircrack</a:t>
            </a:r>
            <a:r>
              <a:rPr lang="en-US" dirty="0"/>
              <a:t>-ng suite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Plug in USB adapter &amp; set in Monitor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Determine test network encryption type (WEP, WPA,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aircrack</a:t>
            </a:r>
            <a:r>
              <a:rPr lang="en-US" dirty="0"/>
              <a:t>-ng suite to obtain network key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(Note: if using dictionary attack, create wordlist file containing network password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266" name="Picture 2" descr="Amazon.com: TP-Link Nano USB Wifi Dongle 150Mbps High Gain Wireless Network  Adapter for PC Desktop and Laptops. Supports Win10/8.1/8/7/XP Linux  2.6.18-4.4.3, Mac OS 10.9-10.15 (TL-WN722N) : Electronics">
            <a:extLst>
              <a:ext uri="{FF2B5EF4-FFF2-40B4-BE49-F238E27FC236}">
                <a16:creationId xmlns:a16="http://schemas.microsoft.com/office/drawing/2014/main" id="{CD2F37BE-8E2A-692D-26DB-E9925E36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996" y="2754226"/>
            <a:ext cx="3108376" cy="31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NETGEAR - AC1200 DOCSIS 3.0 Cable Modem + WiFi Router, 1.2Gbps (C6230) -  Walmart.com">
            <a:extLst>
              <a:ext uri="{FF2B5EF4-FFF2-40B4-BE49-F238E27FC236}">
                <a16:creationId xmlns:a16="http://schemas.microsoft.com/office/drawing/2014/main" id="{F621F65A-C595-5891-172B-A077DAD9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247" y="6888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573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WPA/WPA2 vs. WPA3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61571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404181-B5C3-5720-A52F-6467CCC31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4968"/>
              </p:ext>
            </p:extLst>
          </p:nvPr>
        </p:nvGraphicFramePr>
        <p:xfrm>
          <a:off x="343744" y="1442520"/>
          <a:ext cx="7050439" cy="436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640">
                  <a:extLst>
                    <a:ext uri="{9D8B030D-6E8A-4147-A177-3AD203B41FA5}">
                      <a16:colId xmlns:a16="http://schemas.microsoft.com/office/drawing/2014/main" val="2894897380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2874558009"/>
                    </a:ext>
                  </a:extLst>
                </a:gridCol>
                <a:gridCol w="1591056">
                  <a:extLst>
                    <a:ext uri="{9D8B030D-6E8A-4147-A177-3AD203B41FA5}">
                      <a16:colId xmlns:a16="http://schemas.microsoft.com/office/drawing/2014/main" val="3417969472"/>
                    </a:ext>
                  </a:extLst>
                </a:gridCol>
                <a:gridCol w="2300975">
                  <a:extLst>
                    <a:ext uri="{9D8B030D-6E8A-4147-A177-3AD203B41FA5}">
                      <a16:colId xmlns:a16="http://schemas.microsoft.com/office/drawing/2014/main" val="2793115345"/>
                    </a:ext>
                  </a:extLst>
                </a:gridCol>
              </a:tblGrid>
              <a:tr h="3414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WPA/WPA2 : Flaws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WPA/WPA2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WPA3: Fixes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492207"/>
                  </a:ext>
                </a:extLst>
              </a:tr>
              <a:tr h="3931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Protocols susceptible to off-line analysis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Weak passwords </a:t>
                      </a:r>
                      <a:r>
                        <a:rPr lang="en-US" sz="1200" dirty="0" err="1"/>
                        <a:t>crackable</a:t>
                      </a:r>
                      <a:r>
                        <a:rPr lang="en-US" sz="1200" dirty="0"/>
                        <a:t> w/</a:t>
                      </a:r>
                      <a:r>
                        <a:rPr lang="en-US" sz="1200" dirty="0" err="1"/>
                        <a:t>Aircrack</a:t>
                      </a:r>
                      <a:r>
                        <a:rPr lang="en-US" sz="1200" dirty="0"/>
                        <a:t> Suite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weak passwords </a:t>
                      </a:r>
                      <a:r>
                        <a:rPr lang="en-US" sz="1800" dirty="0" err="1"/>
                        <a:t>crackable</a:t>
                      </a:r>
                      <a:r>
                        <a:rPr lang="en-US" sz="1800" dirty="0"/>
                        <a:t> w/</a:t>
                      </a:r>
                      <a:r>
                        <a:rPr lang="en-US" sz="1800" dirty="0" err="1"/>
                        <a:t>Aircrack</a:t>
                      </a:r>
                      <a:r>
                        <a:rPr lang="en-US" sz="1800" dirty="0"/>
                        <a:t> Suite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Each PW guess requires interaction, placing temporal limit on attempts***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951899"/>
                  </a:ext>
                </a:extLst>
              </a:tr>
              <a:tr h="2194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Lack of forward secrecy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PSK allows decryption of all associated traffic, future &amp; past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SAE provides perfect forward secrecy; adversary w/password cannot recover earlier traffic, session keys,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24511"/>
                  </a:ext>
                </a:extLst>
              </a:tr>
              <a:tr h="456320">
                <a:tc rowSpan="2">
                  <a:txBody>
                    <a:bodyPr/>
                    <a:lstStyle/>
                    <a:p>
                      <a:r>
                        <a:rPr lang="en-US" sz="1200" dirty="0"/>
                        <a:t>Group Temporal Key (GTK) vulnerabilities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“Hole196”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Authenticated attacker (possessing GTK) can perform </a:t>
                      </a:r>
                      <a:r>
                        <a:rPr lang="en-US" sz="1200" dirty="0" err="1"/>
                        <a:t>MiTM</a:t>
                      </a:r>
                      <a:r>
                        <a:rPr lang="en-US" sz="1200" dirty="0"/>
                        <a:t> or DoS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200" dirty="0"/>
                        <a:t>Implements client isolation to prevent using GTK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091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Insecure random number generator (RNG)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Quick GTK recovery, allows injection and unicast decryption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75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WPS PIN Recovery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Fairly quick password recovery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Fairly quick password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Alternative configuration replaces WPS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989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“KRACK” Attack (Key Reinstallation)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Retransmit nonce in replay attack to obtain full keychain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Can’t hijack session w/out key (patches now prevent retransmitting nonce as well)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585836"/>
                  </a:ext>
                </a:extLst>
              </a:tr>
            </a:tbl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C76023C-33CD-B594-202F-4B36B991A459}"/>
              </a:ext>
            </a:extLst>
          </p:cNvPr>
          <p:cNvSpPr txBox="1">
            <a:spLocks/>
          </p:cNvSpPr>
          <p:nvPr/>
        </p:nvSpPr>
        <p:spPr>
          <a:xfrm>
            <a:off x="8110728" y="1832332"/>
            <a:ext cx="3591224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 dirty="0"/>
              <a:t>WPA3 – </a:t>
            </a:r>
            <a:r>
              <a:rPr lang="en-US" sz="1800" b="1" u="sng" dirty="0"/>
              <a:t>STILL</a:t>
            </a:r>
            <a:r>
              <a:rPr lang="en-US" sz="1800" u="sng" dirty="0"/>
              <a:t> vulnerable: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Rogue 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Evil Twin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ARP Spoof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SSL Strip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DNS Spoof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***Downgrade &amp; Side-Channel attacks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e.g. “</a:t>
            </a:r>
            <a:r>
              <a:rPr lang="en-US" sz="1400" dirty="0" err="1"/>
              <a:t>Dragonblood</a:t>
            </a:r>
            <a:r>
              <a:rPr lang="en-US" sz="1400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Some vulnerabilities not patched for backward compatibility</a:t>
            </a:r>
            <a:r>
              <a:rPr lang="en-US" sz="1400" dirty="0"/>
              <a:t>, e.g. hash-to-group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78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Flow Diagram: WPA2-PSK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61571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C23B161-A304-9004-99A0-A13937D1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12192000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08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Flow Diagram: WPA3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61571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2CBB4E-F093-8381-6049-656EA15D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3288"/>
            <a:ext cx="12192000" cy="50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98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Protocols: Zigbee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Common Protocols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65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51015F-F626-A39C-AF01-7231BB12EF1D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5635415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Based on IEEE 802.15.4 specification for PAN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Low-power mesh networks for home automation, medical device data collection, etc.</a:t>
            </a:r>
          </a:p>
        </p:txBody>
      </p:sp>
      <p:pic>
        <p:nvPicPr>
          <p:cNvPr id="25604" name="Picture 4" descr="Zigbee Protocol - an overview | ScienceDirect Topics">
            <a:extLst>
              <a:ext uri="{FF2B5EF4-FFF2-40B4-BE49-F238E27FC236}">
                <a16:creationId xmlns:a16="http://schemas.microsoft.com/office/drawing/2014/main" id="{4D269324-F44D-FFD4-3C6B-E978726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41" y="1905330"/>
            <a:ext cx="5526956" cy="380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6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Hacking: 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5478019" cy="43947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countless advantages to attacking a target wirelessly, e.g.: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Discretion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Ease of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Common protocols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Documented vulnerabilities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Insecure 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Commercial &amp; open-source tools likely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Proprietary/generic protocols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Reliant on security-through-obscurity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Predictable or derivative implementations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Wireless technology growing more abundant &amp; changing rapidly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IoT Development with Wireless Communications: Getting Started | Digi  International">
            <a:extLst>
              <a:ext uri="{FF2B5EF4-FFF2-40B4-BE49-F238E27FC236}">
                <a16:creationId xmlns:a16="http://schemas.microsoft.com/office/drawing/2014/main" id="{0F728574-857A-EBBE-C755-8748825A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3" y="1378620"/>
            <a:ext cx="6345312" cy="43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25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51015F-F626-A39C-AF01-7231BB12EF1D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4228255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Stack layers: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i="1" dirty="0"/>
              <a:t>Note sub-GHz ISM band allocation varies by geography</a:t>
            </a:r>
            <a:r>
              <a:rPr lang="en-US" dirty="0"/>
              <a:t>)</a:t>
            </a:r>
          </a:p>
        </p:txBody>
      </p:sp>
      <p:pic>
        <p:nvPicPr>
          <p:cNvPr id="25602" name="Picture 2" descr="What is Zigbee? | Definition from TechTarget">
            <a:extLst>
              <a:ext uri="{FF2B5EF4-FFF2-40B4-BE49-F238E27FC236}">
                <a16:creationId xmlns:a16="http://schemas.microsoft.com/office/drawing/2014/main" id="{27F0F6D3-69EF-4A3F-AA16-23B1DFF24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92" y="1110691"/>
            <a:ext cx="7187463" cy="498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260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Zigbee: Common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51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4739884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Packet Sniffing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Cracking Encryption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Denial-of-Service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Application-level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*Notice most threats are not unique to Zigbee</a:t>
            </a:r>
          </a:p>
          <a:p>
            <a:endParaRPr lang="en-US" dirty="0"/>
          </a:p>
        </p:txBody>
      </p:sp>
      <p:pic>
        <p:nvPicPr>
          <p:cNvPr id="28674" name="Picture 2" descr="ZigBee Threats Model [18] | Download Scientific Diagram">
            <a:extLst>
              <a:ext uri="{FF2B5EF4-FFF2-40B4-BE49-F238E27FC236}">
                <a16:creationId xmlns:a16="http://schemas.microsoft.com/office/drawing/2014/main" id="{C2BD4898-4677-E1E3-FE3E-C9D62AA2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29" y="1516821"/>
            <a:ext cx="6764626" cy="453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26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Zigbee: Common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52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6579569" cy="4394700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Hardware: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ApiMote</a:t>
            </a:r>
            <a:r>
              <a:rPr lang="en-US" dirty="0"/>
              <a:t> by River Loop Security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Atmel AVR RZ Raven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Texas Instruments CC2531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Killerbee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https://github.com/riverloopsec/killerbee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Complete toolkit; can be combined with </a:t>
            </a:r>
            <a:r>
              <a:rPr lang="en-US" dirty="0" err="1"/>
              <a:t>Scapy</a:t>
            </a:r>
            <a:r>
              <a:rPr lang="en-US" dirty="0"/>
              <a:t> to build custom tools (injectors, </a:t>
            </a:r>
            <a:r>
              <a:rPr lang="en-US" dirty="0" err="1"/>
              <a:t>fuzzers</a:t>
            </a:r>
            <a:r>
              <a:rPr lang="en-US" dirty="0"/>
              <a:t>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Bumblebee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https://github.com/virtualabs/cc2531-killerbee-fw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Killerbee</a:t>
            </a:r>
            <a:r>
              <a:rPr lang="en-US" dirty="0"/>
              <a:t>-compatible firmware for TI CC2531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ZigDiggity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https://github.com/BishopFox/zigdiggity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Limited toolkit; requires </a:t>
            </a:r>
            <a:r>
              <a:rPr lang="en-US" dirty="0" err="1"/>
              <a:t>Raspbee</a:t>
            </a:r>
            <a:r>
              <a:rPr lang="en-US" dirty="0"/>
              <a:t> shield + </a:t>
            </a:r>
            <a:r>
              <a:rPr lang="en-US" dirty="0" err="1"/>
              <a:t>Raspi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7650" name="Picture 2" descr="APIMote (for ZigBee sniffing and transmission) - Electronics">
            <a:extLst>
              <a:ext uri="{FF2B5EF4-FFF2-40B4-BE49-F238E27FC236}">
                <a16:creationId xmlns:a16="http://schemas.microsoft.com/office/drawing/2014/main" id="{28E18534-ABC9-43A6-8433-CA9A86D4E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4" b="32698"/>
          <a:stretch/>
        </p:blipFill>
        <p:spPr bwMode="auto">
          <a:xfrm>
            <a:off x="7543799" y="929670"/>
            <a:ext cx="3777343" cy="19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Exploiting ZigBee and BLE | SpringerLink">
            <a:extLst>
              <a:ext uri="{FF2B5EF4-FFF2-40B4-BE49-F238E27FC236}">
                <a16:creationId xmlns:a16="http://schemas.microsoft.com/office/drawing/2014/main" id="{2DA174DD-C612-F8B5-E075-DF770C2E9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54" y="3014912"/>
            <a:ext cx="34099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Texas Instruments CC2531EMK CC2531, ZIGBEE, USB DONGLE, EVALUATION KIT">
            <a:extLst>
              <a:ext uri="{FF2B5EF4-FFF2-40B4-BE49-F238E27FC236}">
                <a16:creationId xmlns:a16="http://schemas.microsoft.com/office/drawing/2014/main" id="{EFB13955-D522-1770-04D8-1E8A4E0B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182" y="4290902"/>
            <a:ext cx="2506222" cy="171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08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Killerbee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6872118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Framework for auditing Zigbee and IEEE 802.15.4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Installation:</a:t>
            </a:r>
          </a:p>
          <a:p>
            <a:r>
              <a:rPr lang="en-US" dirty="0"/>
              <a:t>	(</a:t>
            </a:r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https://github.com/riverloopsec/killerbee</a:t>
            </a:r>
            <a:r>
              <a:rPr lang="en-US" sz="2000" dirty="0"/>
              <a:t>)</a:t>
            </a:r>
          </a:p>
        </p:txBody>
      </p:sp>
      <p:pic>
        <p:nvPicPr>
          <p:cNvPr id="29700" name="Picture 4" descr="KillerBee - IEEE 802.15.4/ZigBee Security Research Toolkit">
            <a:extLst>
              <a:ext uri="{FF2B5EF4-FFF2-40B4-BE49-F238E27FC236}">
                <a16:creationId xmlns:a16="http://schemas.microsoft.com/office/drawing/2014/main" id="{D10F291E-485F-DA39-6D26-F43A9A1E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58" y="1524141"/>
            <a:ext cx="3370838" cy="34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37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Killerbee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6872118" cy="4394700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important tools: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zbid</a:t>
            </a:r>
            <a:r>
              <a:rPr lang="en-US" sz="2000" dirty="0"/>
              <a:t> - Identifies available interfaces that can be used by </a:t>
            </a:r>
            <a:r>
              <a:rPr lang="en-US" sz="2000" dirty="0" err="1"/>
              <a:t>KillerBee</a:t>
            </a:r>
            <a:r>
              <a:rPr lang="en-US" sz="2000" dirty="0"/>
              <a:t> and associated tools.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zbwireshark</a:t>
            </a:r>
            <a:r>
              <a:rPr lang="en-US" sz="2000" dirty="0"/>
              <a:t> - Similar to </a:t>
            </a:r>
            <a:r>
              <a:rPr lang="en-US" sz="2000" dirty="0" err="1"/>
              <a:t>zbdump</a:t>
            </a:r>
            <a:r>
              <a:rPr lang="en-US" sz="2000" dirty="0"/>
              <a:t> but exposes a named pipe for real-time capture and viewing in Wireshark.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zbdump</a:t>
            </a:r>
            <a:r>
              <a:rPr lang="en-US" sz="2000" dirty="0"/>
              <a:t> - A </a:t>
            </a:r>
            <a:r>
              <a:rPr lang="en-US" sz="2000" dirty="0" err="1"/>
              <a:t>tcpdump</a:t>
            </a:r>
            <a:r>
              <a:rPr lang="en-US" sz="2000" dirty="0"/>
              <a:t>-like took to capture IEEE 802.15.4 frames to a </a:t>
            </a:r>
            <a:r>
              <a:rPr lang="en-US" sz="2000" dirty="0" err="1"/>
              <a:t>libpcap</a:t>
            </a:r>
            <a:r>
              <a:rPr lang="en-US" sz="2000" dirty="0"/>
              <a:t> or Daintree SNA packet capture file. Does not display real-time stats like </a:t>
            </a:r>
            <a:r>
              <a:rPr lang="en-US" sz="2000" dirty="0" err="1"/>
              <a:t>tcpdump</a:t>
            </a:r>
            <a:r>
              <a:rPr lang="en-US" sz="2000" dirty="0"/>
              <a:t> when not writing to a file.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zbreplay</a:t>
            </a:r>
            <a:r>
              <a:rPr lang="en-US" sz="2000" dirty="0"/>
              <a:t> - Implements a replay attack, reading from a specified Daintree DCF or </a:t>
            </a:r>
            <a:r>
              <a:rPr lang="en-US" sz="2000" dirty="0" err="1"/>
              <a:t>libpcap</a:t>
            </a:r>
            <a:r>
              <a:rPr lang="en-US" sz="2000" dirty="0"/>
              <a:t> packet capture file, retransmitting the frames. ACK frames are not retransmitted.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zbstumbler</a:t>
            </a:r>
            <a:r>
              <a:rPr lang="en-US" sz="2000" dirty="0"/>
              <a:t> - Active ZigBee and IEEE 802.15.4 network discovery tool. </a:t>
            </a:r>
            <a:r>
              <a:rPr lang="en-US" sz="2000" dirty="0" err="1"/>
              <a:t>Zbstumbler</a:t>
            </a:r>
            <a:r>
              <a:rPr lang="en-US" sz="2000" dirty="0"/>
              <a:t> sends beacon request frames out while channel hopping, recording and displaying summarized information about discovered devices. Can also log results to a CSV file.</a:t>
            </a:r>
          </a:p>
        </p:txBody>
      </p:sp>
      <p:pic>
        <p:nvPicPr>
          <p:cNvPr id="29700" name="Picture 4" descr="KillerBee - IEEE 802.15.4/ZigBee Security Research Toolkit">
            <a:extLst>
              <a:ext uri="{FF2B5EF4-FFF2-40B4-BE49-F238E27FC236}">
                <a16:creationId xmlns:a16="http://schemas.microsoft.com/office/drawing/2014/main" id="{D10F291E-485F-DA39-6D26-F43A9A1E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58" y="1524141"/>
            <a:ext cx="3370838" cy="34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9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55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8617588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Goal: Sniff traffic from Zigbee device using </a:t>
            </a:r>
            <a:r>
              <a:rPr lang="en-US" u="sng" dirty="0" err="1"/>
              <a:t>Killerbee</a:t>
            </a:r>
            <a:r>
              <a:rPr lang="en-US" u="sng" dirty="0"/>
              <a:t> tools</a:t>
            </a:r>
            <a:endParaRPr lang="en-US" i="1" dirty="0"/>
          </a:p>
          <a:p>
            <a:r>
              <a:rPr lang="en-US" b="1" dirty="0"/>
              <a:t>(Should be provided with Zigbee dongle &amp; Bulb/Switch set)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Device: HEIMAN Smart Bulb &amp; Dimmable Switch from Amazon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Pairing instructions: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 descr="1">
            <a:extLst>
              <a:ext uri="{FF2B5EF4-FFF2-40B4-BE49-F238E27FC236}">
                <a16:creationId xmlns:a16="http://schemas.microsoft.com/office/drawing/2014/main" id="{A59076E4-5AA8-8447-7F06-00848BA58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1" t="21070" r="6399" b="25877"/>
          <a:stretch/>
        </p:blipFill>
        <p:spPr bwMode="auto">
          <a:xfrm>
            <a:off x="8973522" y="2950293"/>
            <a:ext cx="2769112" cy="282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xas Instruments CC2531EMK CC2531, ZIGBEE, USB DONGLE, EVALUATION KIT">
            <a:extLst>
              <a:ext uri="{FF2B5EF4-FFF2-40B4-BE49-F238E27FC236}">
                <a16:creationId xmlns:a16="http://schemas.microsoft.com/office/drawing/2014/main" id="{F1E706BD-DA98-0F33-0018-58674EC8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332" y="929670"/>
            <a:ext cx="2781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D8246-2900-0F2E-786C-6E44D34B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088" y="3657566"/>
            <a:ext cx="3429967" cy="21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05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56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9EAB797-1E03-0B9D-ED57-2BE73A978A15}"/>
              </a:ext>
            </a:extLst>
          </p:cNvPr>
          <p:cNvSpPr txBox="1">
            <a:spLocks/>
          </p:cNvSpPr>
          <p:nvPr/>
        </p:nvSpPr>
        <p:spPr>
          <a:xfrm>
            <a:off x="343745" y="1612792"/>
            <a:ext cx="4369657" cy="4394700"/>
          </a:xfrm>
          <a:prstGeom prst="rect">
            <a:avLst/>
          </a:prstGeom>
        </p:spPr>
        <p:txBody>
          <a:bodyPr vert="horz" lIns="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Getting started: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Plug dongle into USB 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‘</a:t>
            </a:r>
            <a:r>
              <a:rPr lang="en-US" dirty="0" err="1"/>
              <a:t>zbid</a:t>
            </a:r>
            <a:r>
              <a:rPr lang="en-US" dirty="0"/>
              <a:t>’ to list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Find target device channel using ‘</a:t>
            </a:r>
            <a:r>
              <a:rPr lang="en-US" dirty="0" err="1"/>
              <a:t>zbstumbler</a:t>
            </a:r>
            <a:r>
              <a:rPr lang="en-US" dirty="0"/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u="sng" dirty="0"/>
              <a:t>See Man pages for help on command usage</a:t>
            </a:r>
            <a:r>
              <a:rPr lang="en-US" i="1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Things to try: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Sniff/capture pairing process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Sniff different commands from the remote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Investigate in </a:t>
            </a:r>
            <a:r>
              <a:rPr lang="en-US" dirty="0" err="1"/>
              <a:t>wireshark</a:t>
            </a:r>
            <a:r>
              <a:rPr lang="en-US" dirty="0"/>
              <a:t> (‘</a:t>
            </a:r>
            <a:r>
              <a:rPr lang="en-US" dirty="0" err="1"/>
              <a:t>zbwireshark</a:t>
            </a:r>
            <a:r>
              <a:rPr lang="en-US" dirty="0"/>
              <a:t>’)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Replay attacks using ‘</a:t>
            </a:r>
            <a:r>
              <a:rPr lang="en-US" dirty="0" err="1"/>
              <a:t>zbreplay</a:t>
            </a:r>
            <a:r>
              <a:rPr lang="en-US" dirty="0"/>
              <a:t>’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2A0E0-565E-A611-A64B-52B3B363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81" y="1595192"/>
            <a:ext cx="5908474" cy="653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C8320-3F4A-01B0-11DD-58AE3AD9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63" y="3205349"/>
            <a:ext cx="6726691" cy="20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59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Zigbee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Common Protocols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63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3CD3CF-BCEE-597E-1352-B2A7C7F826A1}"/>
              </a:ext>
            </a:extLst>
          </p:cNvPr>
          <p:cNvSpPr txBox="1">
            <a:spLocks/>
          </p:cNvSpPr>
          <p:nvPr/>
        </p:nvSpPr>
        <p:spPr>
          <a:xfrm>
            <a:off x="343744" y="1612792"/>
            <a:ext cx="11656912" cy="43947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Bluetooth/BLE Tools: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BT dongle + </a:t>
            </a:r>
            <a:r>
              <a:rPr lang="en-US" dirty="0" err="1"/>
              <a:t>Linuz</a:t>
            </a:r>
            <a:r>
              <a:rPr lang="en-US" dirty="0"/>
              <a:t> ‘</a:t>
            </a:r>
            <a:r>
              <a:rPr lang="en-US" dirty="0" err="1"/>
              <a:t>bluez</a:t>
            </a:r>
            <a:r>
              <a:rPr lang="en-US" dirty="0"/>
              <a:t>’ stack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Hcitool</a:t>
            </a:r>
            <a:r>
              <a:rPr lang="en-US" dirty="0"/>
              <a:t>, </a:t>
            </a:r>
            <a:r>
              <a:rPr lang="en-US" dirty="0" err="1"/>
              <a:t>gattool</a:t>
            </a:r>
            <a:r>
              <a:rPr lang="en-US" dirty="0"/>
              <a:t>, </a:t>
            </a:r>
            <a:r>
              <a:rPr lang="en-US" dirty="0" err="1"/>
              <a:t>wireshark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Z-Wave Tools: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Dongle: </a:t>
            </a:r>
            <a:r>
              <a:rPr lang="en-US" b="1" i="0" u="sng" dirty="0">
                <a:effectLst/>
                <a:latin typeface="Inter"/>
                <a:hlinkClick r:id="rId2"/>
              </a:rPr>
              <a:t>ACC-UZB3-U-STA</a:t>
            </a:r>
            <a:endParaRPr lang="en-US" b="1" i="0" u="sng" dirty="0">
              <a:effectLst/>
              <a:latin typeface="Inter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Software (by Silicon Labs):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Z-Wave PC Programmer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“</a:t>
            </a:r>
            <a:r>
              <a:rPr lang="en-US" dirty="0" err="1">
                <a:latin typeface="Inter"/>
              </a:rPr>
              <a:t>Zniffer</a:t>
            </a:r>
            <a:r>
              <a:rPr lang="en-US" dirty="0">
                <a:latin typeface="Inter"/>
              </a:rPr>
              <a:t>” Sniffing Utility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LoRa Tools: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Dongle: Microchip RN2483, </a:t>
            </a:r>
            <a:r>
              <a:rPr lang="en-US" dirty="0" err="1"/>
              <a:t>Pycom</a:t>
            </a:r>
            <a:r>
              <a:rPr lang="en-US" dirty="0"/>
              <a:t> </a:t>
            </a:r>
            <a:r>
              <a:rPr lang="en-US" dirty="0" err="1"/>
              <a:t>LoPy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python-</a:t>
            </a:r>
            <a:r>
              <a:rPr lang="en-US" dirty="0" err="1"/>
              <a:t>loranode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4" name="Picture 4" descr="What is LoRa - AKCP Professional Wireless Sensors">
            <a:extLst>
              <a:ext uri="{FF2B5EF4-FFF2-40B4-BE49-F238E27FC236}">
                <a16:creationId xmlns:a16="http://schemas.microsoft.com/office/drawing/2014/main" id="{88DFB4FB-9694-307E-308F-76361A4C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286" y="4777976"/>
            <a:ext cx="2029842" cy="123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DAD83B1-1730-0031-D574-E50B3C51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453" y="3398687"/>
            <a:ext cx="2662085" cy="11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Bluetooth Logo and symbol, meaning, history, PNG, brand">
            <a:extLst>
              <a:ext uri="{FF2B5EF4-FFF2-40B4-BE49-F238E27FC236}">
                <a16:creationId xmlns:a16="http://schemas.microsoft.com/office/drawing/2014/main" id="{FEAD3F75-6E73-9E7D-856B-EA98B9F8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809" y="1623791"/>
            <a:ext cx="2563105" cy="159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USB Bluetooth Adapter for connecting RS232 devices via Bluetooth">
            <a:extLst>
              <a:ext uri="{FF2B5EF4-FFF2-40B4-BE49-F238E27FC236}">
                <a16:creationId xmlns:a16="http://schemas.microsoft.com/office/drawing/2014/main" id="{8BA955E1-A7EA-E60B-B920-6AE74E168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61" y="1612792"/>
            <a:ext cx="2175120" cy="16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Support for Silicon Labs SLUSB001A / SLUSB7000A - Silabs Z-Wave 700 UZB-7  USB Stick evaluation hardware and reference design · Issue #1357 · zwave -js/node-zwave-js · GitHub">
            <a:extLst>
              <a:ext uri="{FF2B5EF4-FFF2-40B4-BE49-F238E27FC236}">
                <a16:creationId xmlns:a16="http://schemas.microsoft.com/office/drawing/2014/main" id="{296706A0-8F66-F104-1E08-D24C90CC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538" y="3406880"/>
            <a:ext cx="3045843" cy="116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LoPy">
            <a:extLst>
              <a:ext uri="{FF2B5EF4-FFF2-40B4-BE49-F238E27FC236}">
                <a16:creationId xmlns:a16="http://schemas.microsoft.com/office/drawing/2014/main" id="{E06C818C-CFE2-7C23-5F6A-DB62B6FD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8" y="4777976"/>
            <a:ext cx="2190540" cy="122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4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Wireless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Protocols: Zigbee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Common Protocols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9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Hacking: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656" y="1378620"/>
            <a:ext cx="5478019" cy="43947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drawbacks to wireless hacking include: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Rapid change means outdated techniques, unmaintained tools (HW &amp; SW)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Learning curve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Tool Development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High-level fundamentals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Networking, cryptography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Low-level fundamentals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E&amp;M, RF Circuitry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Analog &amp; Digital Signal Processing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Regulation/ Legal Risk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</a:t>
            </a:fld>
            <a:endParaRPr lang="en-US"/>
          </a:p>
        </p:txBody>
      </p:sp>
      <p:pic>
        <p:nvPicPr>
          <p:cNvPr id="1028" name="Picture 4" descr="IoT Development with Wireless Communications: Getting Started | Digi  International">
            <a:extLst>
              <a:ext uri="{FF2B5EF4-FFF2-40B4-BE49-F238E27FC236}">
                <a16:creationId xmlns:a16="http://schemas.microsoft.com/office/drawing/2014/main" id="{0F728574-857A-EBBE-C755-8748825A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395215"/>
            <a:ext cx="6345312" cy="439470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1480590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2696704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Attack Process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Garage 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Car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Tool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36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Attack Process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 Garage 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Example: Car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Tool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90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Process Revisited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/>
          <a:lstStyle/>
          <a:p>
            <a:pPr lvl="1"/>
            <a:r>
              <a:rPr lang="en-US" dirty="0"/>
              <a:t>Recall the high-level approach from Day 1: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DFA777-95B9-A325-5FC0-ACA5B94034F5}"/>
              </a:ext>
            </a:extLst>
          </p:cNvPr>
          <p:cNvSpPr/>
          <p:nvPr/>
        </p:nvSpPr>
        <p:spPr>
          <a:xfrm>
            <a:off x="1364951" y="2395870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we know the protocol in use?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222FEE-9C32-C89C-5E47-A0D6AECF15B0}"/>
              </a:ext>
            </a:extLst>
          </p:cNvPr>
          <p:cNvSpPr/>
          <p:nvPr/>
        </p:nvSpPr>
        <p:spPr>
          <a:xfrm>
            <a:off x="4783517" y="2395870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Tool(s) available?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E2F555-FD6E-D6CF-7AE0-F97BEE61F35A}"/>
              </a:ext>
            </a:extLst>
          </p:cNvPr>
          <p:cNvSpPr/>
          <p:nvPr/>
        </p:nvSpPr>
        <p:spPr>
          <a:xfrm>
            <a:off x="8119331" y="2395870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Run Attack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51D1E6-A097-E0C0-4EDE-8F3F77FD9B8F}"/>
              </a:ext>
            </a:extLst>
          </p:cNvPr>
          <p:cNvSpPr/>
          <p:nvPr/>
        </p:nvSpPr>
        <p:spPr>
          <a:xfrm>
            <a:off x="3672777" y="2900210"/>
            <a:ext cx="1152922" cy="25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2D8AF33-7567-9028-3192-326BF3B6EF5B}"/>
              </a:ext>
            </a:extLst>
          </p:cNvPr>
          <p:cNvSpPr/>
          <p:nvPr/>
        </p:nvSpPr>
        <p:spPr>
          <a:xfrm>
            <a:off x="7133525" y="2900210"/>
            <a:ext cx="985806" cy="25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C764E3-F283-5934-FADC-D3A8EE05C000}"/>
              </a:ext>
            </a:extLst>
          </p:cNvPr>
          <p:cNvSpPr/>
          <p:nvPr/>
        </p:nvSpPr>
        <p:spPr>
          <a:xfrm>
            <a:off x="8081709" y="4084963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 Tool (if possible)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08D2B7-B614-C7EC-2A5D-1486EC5E4E80}"/>
              </a:ext>
            </a:extLst>
          </p:cNvPr>
          <p:cNvSpPr/>
          <p:nvPr/>
        </p:nvSpPr>
        <p:spPr>
          <a:xfrm>
            <a:off x="1364951" y="4236993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Identify or Deconstruct Protocol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DE58E7-BA02-EE79-68FF-EB6B25E19280}"/>
              </a:ext>
            </a:extLst>
          </p:cNvPr>
          <p:cNvSpPr/>
          <p:nvPr/>
        </p:nvSpPr>
        <p:spPr>
          <a:xfrm rot="19248110">
            <a:off x="3309090" y="4075073"/>
            <a:ext cx="2237612" cy="273531"/>
          </a:xfrm>
          <a:prstGeom prst="rightArrow">
            <a:avLst>
              <a:gd name="adj1" fmla="val 41288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C6EB16-7D28-C552-9F42-16C6D0B5A65F}"/>
              </a:ext>
            </a:extLst>
          </p:cNvPr>
          <p:cNvSpPr/>
          <p:nvPr/>
        </p:nvSpPr>
        <p:spPr>
          <a:xfrm rot="5400000">
            <a:off x="2177886" y="3848152"/>
            <a:ext cx="655932" cy="27511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3E3B1EC-930F-D7EE-658E-113E7A6358E3}"/>
              </a:ext>
            </a:extLst>
          </p:cNvPr>
          <p:cNvSpPr/>
          <p:nvPr/>
        </p:nvSpPr>
        <p:spPr>
          <a:xfrm rot="2466321">
            <a:off x="6264058" y="4139110"/>
            <a:ext cx="2237612" cy="273531"/>
          </a:xfrm>
          <a:prstGeom prst="rightArrow">
            <a:avLst>
              <a:gd name="adj1" fmla="val 41288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4979EE-FDFF-8066-7047-B8305004BB7C}"/>
              </a:ext>
            </a:extLst>
          </p:cNvPr>
          <p:cNvSpPr/>
          <p:nvPr/>
        </p:nvSpPr>
        <p:spPr>
          <a:xfrm rot="16200000">
            <a:off x="8973643" y="3760747"/>
            <a:ext cx="655932" cy="2751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18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Process Revisited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/>
          <a:lstStyle/>
          <a:p>
            <a:pPr lvl="1"/>
            <a:r>
              <a:rPr lang="en-US" dirty="0"/>
              <a:t>Now we’ll broaden the approach by moving beyond common protocols and readymade tools…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DFA777-95B9-A325-5FC0-ACA5B94034F5}"/>
              </a:ext>
            </a:extLst>
          </p:cNvPr>
          <p:cNvSpPr/>
          <p:nvPr/>
        </p:nvSpPr>
        <p:spPr>
          <a:xfrm>
            <a:off x="1364951" y="2395870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we know the protocol in use?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222FEE-9C32-C89C-5E47-A0D6AECF15B0}"/>
              </a:ext>
            </a:extLst>
          </p:cNvPr>
          <p:cNvSpPr/>
          <p:nvPr/>
        </p:nvSpPr>
        <p:spPr>
          <a:xfrm>
            <a:off x="4783517" y="2395870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Tool(s) available?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E2F555-FD6E-D6CF-7AE0-F97BEE61F35A}"/>
              </a:ext>
            </a:extLst>
          </p:cNvPr>
          <p:cNvSpPr/>
          <p:nvPr/>
        </p:nvSpPr>
        <p:spPr>
          <a:xfrm>
            <a:off x="8119331" y="2395870"/>
            <a:ext cx="2350008" cy="1261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Run Attack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51D1E6-A097-E0C0-4EDE-8F3F77FD9B8F}"/>
              </a:ext>
            </a:extLst>
          </p:cNvPr>
          <p:cNvSpPr/>
          <p:nvPr/>
        </p:nvSpPr>
        <p:spPr>
          <a:xfrm>
            <a:off x="3672777" y="2900210"/>
            <a:ext cx="1152922" cy="25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2D8AF33-7567-9028-3192-326BF3B6EF5B}"/>
              </a:ext>
            </a:extLst>
          </p:cNvPr>
          <p:cNvSpPr/>
          <p:nvPr/>
        </p:nvSpPr>
        <p:spPr>
          <a:xfrm>
            <a:off x="7133525" y="2900210"/>
            <a:ext cx="985806" cy="25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C764E3-F283-5934-FADC-D3A8EE05C000}"/>
              </a:ext>
            </a:extLst>
          </p:cNvPr>
          <p:cNvSpPr/>
          <p:nvPr/>
        </p:nvSpPr>
        <p:spPr>
          <a:xfrm>
            <a:off x="8081709" y="4084963"/>
            <a:ext cx="2350008" cy="1261872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 Tool (if possible)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08D2B7-B614-C7EC-2A5D-1486EC5E4E80}"/>
              </a:ext>
            </a:extLst>
          </p:cNvPr>
          <p:cNvSpPr/>
          <p:nvPr/>
        </p:nvSpPr>
        <p:spPr>
          <a:xfrm>
            <a:off x="1364951" y="4236993"/>
            <a:ext cx="2350008" cy="1261872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Identify or Deconstruct Protocol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DE58E7-BA02-EE79-68FF-EB6B25E19280}"/>
              </a:ext>
            </a:extLst>
          </p:cNvPr>
          <p:cNvSpPr/>
          <p:nvPr/>
        </p:nvSpPr>
        <p:spPr>
          <a:xfrm rot="19248110">
            <a:off x="3309090" y="4075073"/>
            <a:ext cx="2237612" cy="273531"/>
          </a:xfrm>
          <a:prstGeom prst="rightArrow">
            <a:avLst>
              <a:gd name="adj1" fmla="val 41288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C6EB16-7D28-C552-9F42-16C6D0B5A65F}"/>
              </a:ext>
            </a:extLst>
          </p:cNvPr>
          <p:cNvSpPr/>
          <p:nvPr/>
        </p:nvSpPr>
        <p:spPr>
          <a:xfrm rot="5400000">
            <a:off x="2177886" y="3848152"/>
            <a:ext cx="655932" cy="27511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3E3B1EC-930F-D7EE-658E-113E7A6358E3}"/>
              </a:ext>
            </a:extLst>
          </p:cNvPr>
          <p:cNvSpPr/>
          <p:nvPr/>
        </p:nvSpPr>
        <p:spPr>
          <a:xfrm rot="2466321">
            <a:off x="6264058" y="4139110"/>
            <a:ext cx="2237612" cy="273531"/>
          </a:xfrm>
          <a:prstGeom prst="rightArrow">
            <a:avLst>
              <a:gd name="adj1" fmla="val 41288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4979EE-FDFF-8066-7047-B8305004BB7C}"/>
              </a:ext>
            </a:extLst>
          </p:cNvPr>
          <p:cNvSpPr/>
          <p:nvPr/>
        </p:nvSpPr>
        <p:spPr>
          <a:xfrm rot="16200000">
            <a:off x="8973643" y="3760747"/>
            <a:ext cx="655932" cy="2751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77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Capabilities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6A9D2B-1C02-EA2C-A29F-EDFE8813F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10699160" cy="458081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Day 1 introduced common protocols and their specific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these protocols evolve or phase out of use, software tools go unmaintained, hardware becomes obsolete, and certain techniques becomes less practical “in the wild”; 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ApiMote</a:t>
            </a:r>
            <a:r>
              <a:rPr lang="en-US" dirty="0"/>
              <a:t>, RZ Raven hardware (Zigbee)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ym typeface="Wingdings" panose="05000000000000000000" pitchFamily="2" charset="2"/>
              </a:rPr>
              <a:t>obsolete</a:t>
            </a:r>
            <a:endParaRPr lang="en-US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Writeable GATT characteristics (Bluetooth)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ym typeface="Wingdings" panose="05000000000000000000" pitchFamily="2" charset="2"/>
              </a:rPr>
              <a:t>vulnerability now uncommon</a:t>
            </a:r>
            <a:endParaRPr lang="en-US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Zniffer</a:t>
            </a:r>
            <a:r>
              <a:rPr lang="en-US" dirty="0"/>
              <a:t> utility (Z-Wave)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ym typeface="Wingdings" panose="05000000000000000000" pitchFamily="2" charset="2"/>
              </a:rPr>
              <a:t>unmaintained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Skilled wireless hackers focus on </a:t>
            </a:r>
            <a:r>
              <a:rPr lang="en-US" i="1" u="sng" dirty="0"/>
              <a:t>core elements that don’t change</a:t>
            </a:r>
            <a:r>
              <a:rPr lang="en-US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Basic RF concepts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How to assess/understand new protocols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How tools are developed, modified, or chained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Designing </a:t>
            </a:r>
            <a:r>
              <a:rPr lang="en-US" dirty="0" err="1"/>
              <a:t>fuzzers</a:t>
            </a:r>
            <a:r>
              <a:rPr lang="en-US" dirty="0"/>
              <a:t>, injectors, jammers,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(Building-blocks for the tools &amp; frameworks we’ve seen up to this point)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EFC1D25-34D4-6555-D3CF-E19DEE897E54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39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Capabilities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6A9D2B-1C02-EA2C-A29F-EDFE8813F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10699160" cy="458081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digging deeper, a more practical set of tools is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typically form the “building blocks” of common tools and frameworks: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Python (most open-source RF tools utilize python-based modularity)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Scapy</a:t>
            </a:r>
            <a:r>
              <a:rPr lang="en-US" dirty="0"/>
              <a:t>, Cryptography, Matplotlib,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SDR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GNU Radio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err="1"/>
              <a:t>osmocom</a:t>
            </a:r>
            <a:r>
              <a:rPr lang="en-US" dirty="0"/>
              <a:t>, </a:t>
            </a:r>
            <a:r>
              <a:rPr lang="en-US" dirty="0" err="1"/>
              <a:t>scapy</a:t>
            </a:r>
            <a:r>
              <a:rPr lang="en-US" dirty="0"/>
              <a:t>-radio, etc.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Custom flowgraphs/plots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Compatible Receivers/Transmitters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Other tools/resources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Published protocols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Modular fuzzing platforms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Wordlists, monitors, jammers,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EFC1D25-34D4-6555-D3CF-E19DEE897E54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05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6A9D2B-1C02-EA2C-A29F-EDFE8813F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10699160" cy="45808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wireless hacking tools built using </a:t>
            </a:r>
            <a:r>
              <a:rPr lang="en-US" dirty="0" err="1"/>
              <a:t>Scapy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https://scapy.net/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Combines with: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Python modules like cryptography/matplotlib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Community of open-source libraries, protocol definitions,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SDR tools (see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Recall ‘</a:t>
            </a:r>
            <a:r>
              <a:rPr lang="en-US" dirty="0" err="1"/>
              <a:t>zbscapy</a:t>
            </a:r>
            <a:r>
              <a:rPr lang="en-US" dirty="0"/>
              <a:t>’ from </a:t>
            </a:r>
            <a:r>
              <a:rPr lang="en-US" dirty="0" err="1"/>
              <a:t>killerbee</a:t>
            </a:r>
            <a:r>
              <a:rPr lang="en-US" dirty="0"/>
              <a:t> framework!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EFC1D25-34D4-6555-D3CF-E19DEE897E54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479DA-22A2-AE8C-6EF2-85EB18E8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33" y="3949637"/>
            <a:ext cx="8157579" cy="2327412"/>
          </a:xfrm>
          <a:prstGeom prst="rect">
            <a:avLst/>
          </a:prstGeom>
        </p:spPr>
      </p:pic>
      <p:pic>
        <p:nvPicPr>
          <p:cNvPr id="3074" name="Picture 2" descr="upload.wikimedia.org/wikipedia/en/3/3a/Scapy_logo....">
            <a:extLst>
              <a:ext uri="{FF2B5EF4-FFF2-40B4-BE49-F238E27FC236}">
                <a16:creationId xmlns:a16="http://schemas.microsoft.com/office/drawing/2014/main" id="{C169C706-0417-4EC1-DDA5-6BFE0B17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18" y="933364"/>
            <a:ext cx="1619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05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Software-Defined Radio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473842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Software-defined radio (SDR): </a:t>
            </a:r>
            <a:r>
              <a:rPr lang="en-US" i="1" dirty="0"/>
              <a:t>radio communication system where components that conventionally have been implemented in analog hardware (e.g. mixers, filters, amplifiers, modulators/demodulators, detectors, etc.) are instead implemented by means of software on a personal computer or embedded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15240C-C3E3-CCA6-DAF2-CC95B8DB4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692" y="1267476"/>
            <a:ext cx="6628653" cy="46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18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11813970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Free software development toolkit that provides signal processing blocks to implement software-defined radios and signal processing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used with external radio frequency (RF) hardware to create software-defined radios, or without hardware in a simulation-like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Widely used in hobbyist, academic, and commercial environments to support both wireless communications research and real-world radio systems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452BF8-6806-C1C6-52D7-E3178374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91" y="4366356"/>
            <a:ext cx="5343256" cy="123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AB1515-C90E-51A7-E6E5-2642DB109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157" y="3796545"/>
            <a:ext cx="33337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97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Spectrum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6145288" cy="4394700"/>
          </a:xfrm>
        </p:spPr>
        <p:txBody>
          <a:bodyPr>
            <a:normAutofit/>
          </a:bodyPr>
          <a:lstStyle/>
          <a:p>
            <a:r>
              <a:rPr lang="en-US" dirty="0"/>
              <a:t>Note: There are various forms of “wireless” technology, such 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Optical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Sonic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EM Induction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r>
              <a:rPr lang="en-US" dirty="0"/>
              <a:t>This course will deal with the most common form of wireless technology, </a:t>
            </a:r>
            <a:r>
              <a:rPr lang="en-US" b="1" dirty="0"/>
              <a:t>radio waves</a:t>
            </a:r>
            <a:r>
              <a:rPr lang="en-US" dirty="0"/>
              <a:t>. </a:t>
            </a:r>
            <a:endParaRPr lang="en-US" b="1" i="1" u="sng" dirty="0"/>
          </a:p>
          <a:p>
            <a:r>
              <a:rPr lang="en-US" i="1" dirty="0"/>
              <a:t>The radio spectrum includes EM waves with frequencies from 3Hz to 3,000GHz (3THz).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Electromagnetic spectrum - Wikipedia">
            <a:extLst>
              <a:ext uri="{FF2B5EF4-FFF2-40B4-BE49-F238E27FC236}">
                <a16:creationId xmlns:a16="http://schemas.microsoft.com/office/drawing/2014/main" id="{682BA645-DE71-05B5-DC9A-3E51C5AD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517" y="1837689"/>
            <a:ext cx="5204392" cy="30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31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6" y="1460392"/>
            <a:ext cx="6414938" cy="43947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GNU Radio applications themselves are generally known as "flowgraphs", which are a series of signal processing blocks connected together, thus describing a data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Creates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C++ or Python applications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can be modular/chained with other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Large community of open-source graphs, blocks, libraries etc. including: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GR 802.11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GR Bluetooth stack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Gr-lora block (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LoRaWAN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LoRaPHY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Osmocom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osmocomBB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OpenBTS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Scapy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-radio (see next slide)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100880-1AF4-E40C-CB24-A6FF2CF1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038" y="1215035"/>
            <a:ext cx="5290617" cy="33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16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-radio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6" y="1460392"/>
            <a:ext cx="6414938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By Bastille Research: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https://github.com/BastilleResearch/scapy-radio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Modified </a:t>
            </a:r>
            <a:r>
              <a:rPr lang="en-US" dirty="0"/>
              <a:t>version of </a:t>
            </a:r>
            <a:r>
              <a:rPr lang="en-US" dirty="0" err="1"/>
              <a:t>Scapy</a:t>
            </a:r>
            <a:r>
              <a:rPr lang="en-US" dirty="0"/>
              <a:t> that can leverage GNU Radio to handle a SDR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Includes flow &amp; blocks written to handle several protocols: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Bluetooth LE (advertising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802.15.4 (used by Zigbee, </a:t>
            </a:r>
            <a:r>
              <a:rPr lang="en-US" dirty="0" err="1"/>
              <a:t>Xbee</a:t>
            </a:r>
            <a:r>
              <a:rPr lang="en-US" dirty="0"/>
              <a:t>, 6LoWPAN)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ZWave</a:t>
            </a:r>
            <a:r>
              <a:rPr lang="en-US" dirty="0"/>
              <a:t> (European frequency, 868MHz)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71</a:t>
            </a:fld>
            <a:endParaRPr lang="en-US"/>
          </a:p>
        </p:txBody>
      </p:sp>
      <p:pic>
        <p:nvPicPr>
          <p:cNvPr id="2050" name="Picture 2" descr="FOSDEM 2019 - GNU Radio meets Scapy">
            <a:extLst>
              <a:ext uri="{FF2B5EF4-FFF2-40B4-BE49-F238E27FC236}">
                <a16:creationId xmlns:a16="http://schemas.microsoft.com/office/drawing/2014/main" id="{1C57357E-2BDA-C22F-0202-6331C98A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22" y="1536889"/>
            <a:ext cx="4101231" cy="41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176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Radio: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6" y="1460392"/>
            <a:ext cx="5245367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Wireless Measurement and Experimentation projects: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https://www.wime-project.net/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Check out some of their advanced SDR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Useful protocol-based utilities all created with GNU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Example shown on right: DIY Zigbee Transceiver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72</a:t>
            </a:fld>
            <a:endParaRPr lang="en-US"/>
          </a:p>
        </p:txBody>
      </p:sp>
      <p:pic>
        <p:nvPicPr>
          <p:cNvPr id="1026" name="Picture 2" descr="WiFi Reception">
            <a:extLst>
              <a:ext uri="{FF2B5EF4-FFF2-40B4-BE49-F238E27FC236}">
                <a16:creationId xmlns:a16="http://schemas.microsoft.com/office/drawing/2014/main" id="{FF47E634-4DC3-EE50-3E9F-96646DEA7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13" y="1378620"/>
            <a:ext cx="6563941" cy="38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5457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Radio: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7" y="1460392"/>
            <a:ext cx="4781346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UL assessed the security of a medical device with a LoRa (“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LoRaWAN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”) RF module for long distance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Used Python to develop packet-decoder,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fuzzer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and jammer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HackRF</a:t>
            </a:r>
            <a:r>
              <a:rPr lang="en-US" dirty="0"/>
              <a:t> One + GNU Radio used to imitate LoRa’s proprietary CSS-based modulation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1C9116-C954-713E-7840-09E11AF2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93" y="433370"/>
            <a:ext cx="7056156" cy="4035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6CF41-E230-B0FB-ADD2-DFF36517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71" y="3935002"/>
            <a:ext cx="2673459" cy="19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97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SDR: Compatible 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6" y="1460392"/>
            <a:ext cx="6579324" cy="43947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Choosing an external radio: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2"/>
              </a:rPr>
              <a:t>https://wiki.gnuradio.org/index.php/Hardware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Commonly used: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RTL-SDR (~$10)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Made from TV tuners; mostly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Realtek RTL2832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Integration via gr-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osmocom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Typical Range: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25 MHz ~ 1750 MHz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YARD Stick One (~$125)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Sub-GHz, half duplex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HackRF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One (~$350-400)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Range: 1MHz to 6GHz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Half-duplex transceiver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Integration via gr-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osmocom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or gr-soapy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Others: Lime SDR,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Nuand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BladeRF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Ettus USRP (&gt;$1000)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74</a:t>
            </a:fld>
            <a:endParaRPr lang="en-US"/>
          </a:p>
        </p:txBody>
      </p:sp>
      <p:pic>
        <p:nvPicPr>
          <p:cNvPr id="4100" name="Picture 4" descr="RTL-SDR Blog R820T2 RTL2832U 1PPM TCXO SMA Software Defined Radio (Dongle  Only) | eBay">
            <a:extLst>
              <a:ext uri="{FF2B5EF4-FFF2-40B4-BE49-F238E27FC236}">
                <a16:creationId xmlns:a16="http://schemas.microsoft.com/office/drawing/2014/main" id="{F1D98BF5-3720-F00A-B738-55BB87FA2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039" y="1780817"/>
            <a:ext cx="1863490" cy="187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Yard Stick One - a sub-1 GHz Wireless Test Tool Controlled by  Your Computer from Great Scott Gadgets : Electronics">
            <a:extLst>
              <a:ext uri="{FF2B5EF4-FFF2-40B4-BE49-F238E27FC236}">
                <a16:creationId xmlns:a16="http://schemas.microsoft.com/office/drawing/2014/main" id="{2F3ED6DE-B21E-7FC2-63B3-3D1D95603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48" y="997462"/>
            <a:ext cx="3028340" cy="111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ackRF One Bundle - Hacker Warehouse">
            <a:extLst>
              <a:ext uri="{FF2B5EF4-FFF2-40B4-BE49-F238E27FC236}">
                <a16:creationId xmlns:a16="http://schemas.microsoft.com/office/drawing/2014/main" id="{AB4F982B-BE85-132D-6792-06B98DEC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19" y="2054919"/>
            <a:ext cx="2975969" cy="187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ladeRF 2.0 micro xA9 - Nuand">
            <a:extLst>
              <a:ext uri="{FF2B5EF4-FFF2-40B4-BE49-F238E27FC236}">
                <a16:creationId xmlns:a16="http://schemas.microsoft.com/office/drawing/2014/main" id="{595D0229-062F-6071-101E-C4DB628C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249" y="3653087"/>
            <a:ext cx="2290046" cy="2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USRP N210 Software Defined Radio (SDR) - Ettus Research | Ettus Research, a  National Instruments Brand | The leader in Software Defined Radio (SDR)">
            <a:extLst>
              <a:ext uri="{FF2B5EF4-FFF2-40B4-BE49-F238E27FC236}">
                <a16:creationId xmlns:a16="http://schemas.microsoft.com/office/drawing/2014/main" id="{76367708-58A6-41BC-363D-FEB3158E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295" y="3875246"/>
            <a:ext cx="2508499" cy="20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764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 numCol="2">
            <a:normAutofit fontScale="92500" lnSpcReduction="10000"/>
          </a:bodyPr>
          <a:lstStyle/>
          <a:p>
            <a:pPr lvl="1"/>
            <a:r>
              <a:rPr lang="en-US" u="sng" dirty="0"/>
              <a:t>Protocol-based USB Dongles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Pro’s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Typically cheap, small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Protocol-specific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Plug’n’play</a:t>
            </a:r>
            <a:r>
              <a:rPr lang="en-US" dirty="0">
                <a:sym typeface="Wingdings" panose="05000000000000000000" pitchFamily="2" charset="2"/>
              </a:rPr>
              <a:t> convenience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Firmware often preinstalled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Con’s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Protocol-specific </a:t>
            </a:r>
            <a:r>
              <a:rPr lang="en-US" dirty="0">
                <a:sym typeface="Wingdings" panose="05000000000000000000" pitchFamily="2" charset="2"/>
              </a:rPr>
              <a:t> quickly obsolete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Dedicated Hardware, limited functionality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Tedious to re-flash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Proprietary RF modules limit control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Compatibility issues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u="sng" dirty="0"/>
              <a:t>Software-Defined Radio (SDR) Receivers/Transmitters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Pro’s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Good bandwidth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Channels (</a:t>
            </a:r>
            <a:r>
              <a:rPr lang="en-US" dirty="0" err="1"/>
              <a:t>Tx+Rx</a:t>
            </a:r>
            <a:r>
              <a:rPr lang="en-US" dirty="0"/>
              <a:t>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Versatile (reusable) Hardware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Can replace most dongles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Build practical radio skills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Complete control!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Never obsolete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One radio for all protocols…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Con’s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Mostly expensive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Learning Curve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Driver issues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0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 Layer Demystified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6A9D2B-1C02-EA2C-A29F-EDFE8813F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5904655" cy="45808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now understand the building blocks needed to develop tools for new/existing protocols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identify or characterize radio communication when approaching a new or unknown protocol?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Must be familiar with basic, low-level RF concepts such 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Modulation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 (“Line Code”)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EFC1D25-34D4-6555-D3CF-E19DEE897E54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FD39B-B060-5EC1-48C1-488CA5D0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87" y="2464469"/>
            <a:ext cx="4974902" cy="17145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6E9632F-5C8F-E5FF-08E8-968291CD94E1}"/>
              </a:ext>
            </a:extLst>
          </p:cNvPr>
          <p:cNvSpPr/>
          <p:nvPr/>
        </p:nvSpPr>
        <p:spPr>
          <a:xfrm>
            <a:off x="6683604" y="3429000"/>
            <a:ext cx="1640264" cy="750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30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Telecomm. Terms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6A9D2B-1C02-EA2C-A29F-EDFE8813F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10699160" cy="221308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Shaping of a signal to convey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Vary properties of a periodic waveform (</a:t>
            </a:r>
            <a:r>
              <a:rPr lang="en-US" b="1" dirty="0"/>
              <a:t>carrier signal</a:t>
            </a:r>
            <a:r>
              <a:rPr lang="en-US" dirty="0"/>
              <a:t>) using separate signal containing transmitted data (</a:t>
            </a:r>
            <a:r>
              <a:rPr lang="en-US" b="1" dirty="0"/>
              <a:t>message/modulation signal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forms of modulation w/specific applications or strengths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“Keying”</a:t>
            </a:r>
            <a:r>
              <a:rPr lang="en-US" dirty="0"/>
              <a:t> – representing digital message as analogue waveform (named after Morse Code)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6D90BC70-A698-C702-6EE3-F1EF4149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960641"/>
            <a:ext cx="8056136" cy="192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EFC1D25-34D4-6555-D3CF-E19DEE897E54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FAA7C-293B-9D02-BE11-39D2BF3A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72" y="3673476"/>
            <a:ext cx="3064176" cy="242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84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Telecomm. Terms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6A9D2B-1C02-EA2C-A29F-EDFE8813F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5989999" cy="43926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forms of digital modulation: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Phase-shift keying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Frequency-shift keying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Amplitude-shift keying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Quadrature amplitude modulation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just different ways to represent bits!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experience, RF hackers come to recognize common forms of modulation and their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EFC1D25-34D4-6555-D3CF-E19DEE897E54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Modulation</a:t>
            </a:r>
          </a:p>
        </p:txBody>
      </p:sp>
      <p:pic>
        <p:nvPicPr>
          <p:cNvPr id="2052" name="Picture 4" descr="signal modulation">
            <a:extLst>
              <a:ext uri="{FF2B5EF4-FFF2-40B4-BE49-F238E27FC236}">
                <a16:creationId xmlns:a16="http://schemas.microsoft.com/office/drawing/2014/main" id="{3184A713-7058-542F-9DD4-CC038715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96" y="908720"/>
            <a:ext cx="5421440" cy="494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77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Telecomm. Terms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E0AB3DF-D8C4-35C9-7214-191C195DA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97406"/>
            <a:ext cx="5313467" cy="436334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Encoding is how we represent digital data sent via telecommunication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</a:t>
            </a:r>
            <a:r>
              <a:rPr lang="en-US" b="1" dirty="0"/>
              <a:t>“unipolar encoding”</a:t>
            </a:r>
            <a:r>
              <a:rPr lang="en-US" dirty="0"/>
              <a:t> means essentially no encoding</a:t>
            </a: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Carrier wave = binary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 wave = binary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Short-distance RF devices often have data </a:t>
            </a:r>
            <a:r>
              <a:rPr lang="en-US" i="1" dirty="0"/>
              <a:t>encoded</a:t>
            </a:r>
            <a:r>
              <a:rPr lang="en-US" dirty="0"/>
              <a:t>, e.g., as </a:t>
            </a:r>
            <a:r>
              <a:rPr lang="en-US" b="1" dirty="0"/>
              <a:t>Manchester</a:t>
            </a:r>
            <a:r>
              <a:rPr lang="en-US" dirty="0"/>
              <a:t>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Bits represented by transitions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More overhead, but better error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 – will learn to recognize these and when/why they’re used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Until then, keep visual reference handy!</a:t>
            </a:r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D8CB2525-C473-8665-7EC9-D3AAB57F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03" y="589409"/>
            <a:ext cx="6234965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4A04A73-977F-A582-000C-A0F6C80A35A1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Encoding (“Line Coding”)</a:t>
            </a:r>
          </a:p>
        </p:txBody>
      </p:sp>
    </p:spTree>
    <p:extLst>
      <p:ext uri="{BB962C8B-B14F-4D97-AF65-F5344CB8AC3E}">
        <p14:creationId xmlns:p14="http://schemas.microsoft.com/office/powerpoint/2010/main" val="224021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378621"/>
            <a:ext cx="7526192" cy="4721828"/>
          </a:xfrm>
        </p:spPr>
        <p:txBody>
          <a:bodyPr>
            <a:normAutofit/>
          </a:bodyPr>
          <a:lstStyle/>
          <a:p>
            <a:r>
              <a:rPr lang="en-US" dirty="0"/>
              <a:t>RF communication is used in nearly every facet of modern life; wireless attacks may target: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Cellular &amp; Wi-Fi networks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Sensor networks &amp; home 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Wearables, connected health technology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Consumer/Industrial appliances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Automotive technology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Short range – Remotes, keys, fobs, RFID, NFC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Long range – Satellites, aerospace, weather balloons,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Much more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Types of Wireless Communication : Advantages and Disadvantages">
            <a:extLst>
              <a:ext uri="{FF2B5EF4-FFF2-40B4-BE49-F238E27FC236}">
                <a16:creationId xmlns:a16="http://schemas.microsoft.com/office/drawing/2014/main" id="{F7F3AC70-8847-9701-E303-5C105D7F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37" y="1422834"/>
            <a:ext cx="4292497" cy="23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Guide To Types Of Wireless Technologies – PittMesh">
            <a:extLst>
              <a:ext uri="{FF2B5EF4-FFF2-40B4-BE49-F238E27FC236}">
                <a16:creationId xmlns:a16="http://schemas.microsoft.com/office/drawing/2014/main" id="{6EE0C14D-9DCA-7531-4DC2-5569BDC0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37" y="3798774"/>
            <a:ext cx="4292498" cy="230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935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Telecomm. Terms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E0AB3DF-D8C4-35C9-7214-191C195DA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97406"/>
            <a:ext cx="6547784" cy="436334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of Manchester encoded data: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4A04A73-977F-A582-000C-A0F6C80A35A1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Encoding (“Line Coding”)</a:t>
            </a:r>
          </a:p>
        </p:txBody>
      </p:sp>
      <p:pic>
        <p:nvPicPr>
          <p:cNvPr id="3074" name="Picture 2" descr="Manchester code - Wikipedia">
            <a:extLst>
              <a:ext uri="{FF2B5EF4-FFF2-40B4-BE49-F238E27FC236}">
                <a16:creationId xmlns:a16="http://schemas.microsoft.com/office/drawing/2014/main" id="{04028980-A718-ADD1-CDA1-329FA627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2170061"/>
            <a:ext cx="8039481" cy="380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3645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Comparing RF Characteristics: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11813970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how these familiar protocols differ at the bottom layers of the protocol stack: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C6D911-D28D-A256-A964-90378C4B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56050"/>
              </p:ext>
            </p:extLst>
          </p:nvPr>
        </p:nvGraphicFramePr>
        <p:xfrm>
          <a:off x="1543664" y="2010328"/>
          <a:ext cx="9104672" cy="3926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168">
                  <a:extLst>
                    <a:ext uri="{9D8B030D-6E8A-4147-A177-3AD203B41FA5}">
                      <a16:colId xmlns:a16="http://schemas.microsoft.com/office/drawing/2014/main" val="2132220025"/>
                    </a:ext>
                  </a:extLst>
                </a:gridCol>
                <a:gridCol w="2276168">
                  <a:extLst>
                    <a:ext uri="{9D8B030D-6E8A-4147-A177-3AD203B41FA5}">
                      <a16:colId xmlns:a16="http://schemas.microsoft.com/office/drawing/2014/main" val="3721970608"/>
                    </a:ext>
                  </a:extLst>
                </a:gridCol>
                <a:gridCol w="2276168">
                  <a:extLst>
                    <a:ext uri="{9D8B030D-6E8A-4147-A177-3AD203B41FA5}">
                      <a16:colId xmlns:a16="http://schemas.microsoft.com/office/drawing/2014/main" val="2453001635"/>
                    </a:ext>
                  </a:extLst>
                </a:gridCol>
                <a:gridCol w="2276168">
                  <a:extLst>
                    <a:ext uri="{9D8B030D-6E8A-4147-A177-3AD203B41FA5}">
                      <a16:colId xmlns:a16="http://schemas.microsoft.com/office/drawing/2014/main" val="2672184103"/>
                    </a:ext>
                  </a:extLst>
                </a:gridCol>
              </a:tblGrid>
              <a:tr h="361949"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12768"/>
                  </a:ext>
                </a:extLst>
              </a:tr>
              <a:tr h="361949">
                <a:tc>
                  <a:txBody>
                    <a:bodyPr/>
                    <a:lstStyle/>
                    <a:p>
                      <a:r>
                        <a:rPr lang="en-US" dirty="0"/>
                        <a:t>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GFSK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616160"/>
                  </a:ext>
                </a:extLst>
              </a:tr>
              <a:tr h="361949">
                <a:tc rowSpan="2">
                  <a:txBody>
                    <a:bodyPr/>
                    <a:lstStyle/>
                    <a:p>
                      <a:r>
                        <a:rPr lang="en-US" dirty="0"/>
                        <a:t>Zigbee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868/915MHz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BPSK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70390"/>
                  </a:ext>
                </a:extLst>
              </a:tr>
              <a:tr h="361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OQPSK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00750"/>
                  </a:ext>
                </a:extLst>
              </a:tr>
              <a:tr h="361949">
                <a:tc>
                  <a:txBody>
                    <a:bodyPr/>
                    <a:lstStyle/>
                    <a:p>
                      <a:r>
                        <a:rPr lang="en-US" dirty="0"/>
                        <a:t>Z-Wave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868/915MHz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Manchester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356890"/>
                  </a:ext>
                </a:extLst>
              </a:tr>
              <a:tr h="865988">
                <a:tc>
                  <a:txBody>
                    <a:bodyPr/>
                    <a:lstStyle/>
                    <a:p>
                      <a:r>
                        <a:rPr lang="en-US" dirty="0"/>
                        <a:t>LoRa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868/915MHz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 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03157"/>
                  </a:ext>
                </a:extLst>
              </a:tr>
              <a:tr h="361949">
                <a:tc>
                  <a:txBody>
                    <a:bodyPr/>
                    <a:lstStyle/>
                    <a:p>
                      <a:r>
                        <a:rPr lang="en-US" dirty="0"/>
                        <a:t>Sigfox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868/915MHz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DBPSK, GFSK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84824"/>
                  </a:ext>
                </a:extLst>
              </a:tr>
              <a:tr h="865988">
                <a:tc>
                  <a:txBody>
                    <a:bodyPr/>
                    <a:lstStyle/>
                    <a:p>
                      <a:r>
                        <a:rPr lang="en-US" dirty="0"/>
                        <a:t>NFC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13.56MHz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Manchester, Modified Miller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42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6464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RF Attack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971" cy="4394700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Steps: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Locate signal in RF band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Capture/record signal for inspection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Identify modulation scheme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Identify encoding scheme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Determine baud rate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Extract/document symbols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Reverse-engineer protocol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following slides will explore how this process fits into a realistic attack scenario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118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7116041" cy="43947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Attack Process Revisited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Garage 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Car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Tool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01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Attack Scenario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23331" cy="1525200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demonstrate the power of wireless attacks, consider the following scenario: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Victim is leaving the house, and closing their garage door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Attacker is nearby with a laptop and radio transceiver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How can the attacker gain access to the victim’s garage (and possibly their residence)?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84</a:t>
            </a:fld>
            <a:endParaRPr lang="en-US"/>
          </a:p>
        </p:txBody>
      </p:sp>
      <p:pic>
        <p:nvPicPr>
          <p:cNvPr id="4098" name="Picture 2" descr="Garage door opener - Wikipedia">
            <a:extLst>
              <a:ext uri="{FF2B5EF4-FFF2-40B4-BE49-F238E27FC236}">
                <a16:creationId xmlns:a16="http://schemas.microsoft.com/office/drawing/2014/main" id="{3FC57965-1FA4-3F72-A566-E1675CF1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15" y="3135036"/>
            <a:ext cx="4427734" cy="27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98F9A5-ABDA-B6F6-B19C-0576042D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42" y="4207473"/>
            <a:ext cx="1214362" cy="1892976"/>
          </a:xfrm>
          <a:prstGeom prst="rect">
            <a:avLst/>
          </a:prstGeom>
        </p:spPr>
      </p:pic>
      <p:pic>
        <p:nvPicPr>
          <p:cNvPr id="4104" name="Picture 8" descr="BEST-OF Tuner Cars Leaving a Car Show - 2017 [Part 2] - YouTube">
            <a:extLst>
              <a:ext uri="{FF2B5EF4-FFF2-40B4-BE49-F238E27FC236}">
                <a16:creationId xmlns:a16="http://schemas.microsoft.com/office/drawing/2014/main" id="{054AEC9D-6E0B-FAAD-4F5E-60DE4EF4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0" y="2985592"/>
            <a:ext cx="2258884" cy="12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6F23EA-80E4-271D-DEBD-EA1FC87C5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29274" y="3091383"/>
            <a:ext cx="489892" cy="945222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1040474-22E1-7BD1-D93B-EC57FEC04F12}"/>
              </a:ext>
            </a:extLst>
          </p:cNvPr>
          <p:cNvSpPr/>
          <p:nvPr/>
        </p:nvSpPr>
        <p:spPr>
          <a:xfrm>
            <a:off x="3519824" y="3429000"/>
            <a:ext cx="2725991" cy="3461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42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6338331" cy="152520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attacker can utilize a replay attack, as shown on the right…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investigate the attacker’s process at a high level; </a:t>
            </a:r>
            <a:r>
              <a:rPr lang="en-US" i="1" dirty="0"/>
              <a:t>by the end of this course, you will understand how to carry out such an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We’ll introduce some important concepts along the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85</a:t>
            </a:fld>
            <a:endParaRPr lang="en-US"/>
          </a:p>
        </p:txBody>
      </p:sp>
      <p:pic>
        <p:nvPicPr>
          <p:cNvPr id="4098" name="Picture 2" descr="Garage door opener - Wikipedia">
            <a:extLst>
              <a:ext uri="{FF2B5EF4-FFF2-40B4-BE49-F238E27FC236}">
                <a16:creationId xmlns:a16="http://schemas.microsoft.com/office/drawing/2014/main" id="{3FC57965-1FA4-3F72-A566-E1675CF1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84" y="2659196"/>
            <a:ext cx="4427734" cy="27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play Attack - GeeksforGeeks">
            <a:extLst>
              <a:ext uri="{FF2B5EF4-FFF2-40B4-BE49-F238E27FC236}">
                <a16:creationId xmlns:a16="http://schemas.microsoft.com/office/drawing/2014/main" id="{2686E36F-CDBC-2F10-A133-BBD11C3A3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24" y="457870"/>
            <a:ext cx="4331500" cy="178210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EST-OF Tuner Cars Leaving a Car Show - 2017 [Part 2] - YouTube">
            <a:extLst>
              <a:ext uri="{FF2B5EF4-FFF2-40B4-BE49-F238E27FC236}">
                <a16:creationId xmlns:a16="http://schemas.microsoft.com/office/drawing/2014/main" id="{054AEC9D-6E0B-FAAD-4F5E-60DE4EF4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0" y="2985592"/>
            <a:ext cx="2258884" cy="12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6F23EA-80E4-271D-DEBD-EA1FC87C5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29274" y="3091383"/>
            <a:ext cx="489892" cy="945222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58F9072-CBF6-E52C-192C-89DE1A300E64}"/>
              </a:ext>
            </a:extLst>
          </p:cNvPr>
          <p:cNvSpPr/>
          <p:nvPr/>
        </p:nvSpPr>
        <p:spPr>
          <a:xfrm>
            <a:off x="3538847" y="3429000"/>
            <a:ext cx="2481337" cy="3461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0D3A17CF-D7E7-ED46-6589-879C80FBF22F}"/>
              </a:ext>
            </a:extLst>
          </p:cNvPr>
          <p:cNvSpPr/>
          <p:nvPr/>
        </p:nvSpPr>
        <p:spPr>
          <a:xfrm rot="8218477" flipH="1">
            <a:off x="3997575" y="3240994"/>
            <a:ext cx="1535899" cy="1497494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8F9A5-ABDA-B6F6-B19C-0576042DC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610" y="4401539"/>
            <a:ext cx="1089867" cy="169891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FCC0BDD-0CA8-1FD6-CC5A-6355BC2FEE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088" y="908050"/>
            <a:ext cx="11822112" cy="469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Attack Scenario</a:t>
            </a:r>
          </a:p>
        </p:txBody>
      </p:sp>
    </p:spTree>
    <p:extLst>
      <p:ext uri="{BB962C8B-B14F-4D97-AF65-F5344CB8AC3E}">
        <p14:creationId xmlns:p14="http://schemas.microsoft.com/office/powerpoint/2010/main" val="23489341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Where to start?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 descr="A grey rectangular object on a wooden surface&#10;&#10;Description automatically generated">
            <a:extLst>
              <a:ext uri="{FF2B5EF4-FFF2-40B4-BE49-F238E27FC236}">
                <a16:creationId xmlns:a16="http://schemas.microsoft.com/office/drawing/2014/main" id="{BF7DA0F5-59BD-3086-F8B5-5E7AAC50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73335" y="1814780"/>
            <a:ext cx="4304585" cy="322843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024F4-7378-340D-F0F9-EF269EC2E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6338331" cy="43045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scenario, the attacker must ‘impersonate’ the RF transmission that opens the garage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Suppose the attacker can identify the victim’s garage remote – with a target device, where do we begin capturing RF signals?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start, we must </a:t>
            </a:r>
            <a:r>
              <a:rPr lang="en-US" u="sng" dirty="0"/>
              <a:t>determine the </a:t>
            </a:r>
            <a:r>
              <a:rPr lang="en-US" i="1" u="sng" dirty="0"/>
              <a:t>frequency</a:t>
            </a:r>
            <a:r>
              <a:rPr lang="en-US" u="sng" dirty="0"/>
              <a:t> </a:t>
            </a:r>
            <a:r>
              <a:rPr lang="en-US" dirty="0"/>
              <a:t>of the transmission we are capturing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97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 descr="A grey rectangular object on a wooden surface&#10;&#10;Description automatically generated">
            <a:extLst>
              <a:ext uri="{FF2B5EF4-FFF2-40B4-BE49-F238E27FC236}">
                <a16:creationId xmlns:a16="http://schemas.microsoft.com/office/drawing/2014/main" id="{BF7DA0F5-59BD-3086-F8B5-5E7AAC50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5035" y="1797451"/>
            <a:ext cx="4917711" cy="3688284"/>
          </a:xfrm>
          <a:prstGeom prst="rect">
            <a:avLst/>
          </a:prstGeom>
        </p:spPr>
      </p:pic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06DE66F-5D84-8E3C-F9E8-F3E9AB7BA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3591" y="1797451"/>
            <a:ext cx="4917712" cy="36882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98445C5-530E-0E01-6923-780957227F00}"/>
              </a:ext>
            </a:extLst>
          </p:cNvPr>
          <p:cNvSpPr/>
          <p:nvPr/>
        </p:nvSpPr>
        <p:spPr>
          <a:xfrm>
            <a:off x="5321196" y="3231747"/>
            <a:ext cx="1113945" cy="39450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DD23BB-481D-803E-8FBD-1D5D025C5553}"/>
              </a:ext>
            </a:extLst>
          </p:cNvPr>
          <p:cNvSpPr/>
          <p:nvPr/>
        </p:nvSpPr>
        <p:spPr>
          <a:xfrm>
            <a:off x="6941411" y="3049688"/>
            <a:ext cx="2446228" cy="2958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193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FCC ID Lookup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88</a:t>
            </a:fld>
            <a:endParaRPr lang="en-US"/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06DE66F-5D84-8E3C-F9E8-F3E9AB7BA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3591" y="1797451"/>
            <a:ext cx="4917712" cy="368828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DD23BB-481D-803E-8FBD-1D5D025C5553}"/>
              </a:ext>
            </a:extLst>
          </p:cNvPr>
          <p:cNvSpPr/>
          <p:nvPr/>
        </p:nvSpPr>
        <p:spPr>
          <a:xfrm>
            <a:off x="6941411" y="3049688"/>
            <a:ext cx="2446228" cy="2958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DDFC0-3E0D-2F42-9D0C-F22905524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6178771" cy="43045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US, devices which emit RF energy are regulated by the FCC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manufactured radio, remote, fob, smart-bulb, etc. must prove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FCC ID </a:t>
            </a:r>
            <a:r>
              <a:rPr lang="en-US" i="1" dirty="0"/>
              <a:t>will be visible </a:t>
            </a:r>
            <a:r>
              <a:rPr lang="en-US" dirty="0"/>
              <a:t>somewhere on the device and/or packaging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– how does this help an attacker determine the frequency?</a:t>
            </a:r>
          </a:p>
        </p:txBody>
      </p:sp>
    </p:spTree>
    <p:extLst>
      <p:ext uri="{BB962C8B-B14F-4D97-AF65-F5344CB8AC3E}">
        <p14:creationId xmlns:p14="http://schemas.microsoft.com/office/powerpoint/2010/main" val="39768026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8051-330D-483B-A37C-33D85254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4A596-28FA-59BB-C3A0-9F63EA89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1880103"/>
            <a:ext cx="5500047" cy="40606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FB5527-F650-126C-9BCE-299CDA4749A2}"/>
              </a:ext>
            </a:extLst>
          </p:cNvPr>
          <p:cNvSpPr/>
          <p:nvPr/>
        </p:nvSpPr>
        <p:spPr>
          <a:xfrm>
            <a:off x="399536" y="4603229"/>
            <a:ext cx="5500047" cy="1337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FCD0F2-EEE1-C917-B07E-28781DDA4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1" r="28366"/>
          <a:stretch/>
        </p:blipFill>
        <p:spPr>
          <a:xfrm>
            <a:off x="6645381" y="789518"/>
            <a:ext cx="4945038" cy="5278961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DA26A36-0FD2-F714-5285-4D3F1564B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8" y="969632"/>
            <a:ext cx="6307779" cy="95945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Attacker can look up the FCC ID to find a certification on the agency’s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Details are publicly available!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29041A8-A359-8665-BB2A-582F00F3183C}"/>
              </a:ext>
            </a:extLst>
          </p:cNvPr>
          <p:cNvSpPr/>
          <p:nvPr/>
        </p:nvSpPr>
        <p:spPr>
          <a:xfrm>
            <a:off x="7259967" y="3324672"/>
            <a:ext cx="583007" cy="2086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3D3300-A382-90C3-4A1E-ADA4DBF75063}"/>
              </a:ext>
            </a:extLst>
          </p:cNvPr>
          <p:cNvSpPr/>
          <p:nvPr/>
        </p:nvSpPr>
        <p:spPr>
          <a:xfrm>
            <a:off x="7259966" y="3857561"/>
            <a:ext cx="583007" cy="2086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4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by Spatial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378621"/>
            <a:ext cx="7526192" cy="47218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Nanoscale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Body (BAN)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Personal (PAN)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Local (LAN)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Campus (CAN)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Metropolitan (MAN)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Radio access (RAN)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Wide (WAN)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2B18B392-79BE-0CEF-DCAE-F9BA1A60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46" y="1450627"/>
            <a:ext cx="3713746" cy="371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8143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60C19-C599-CB01-3BE2-1A6CC9A02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9" r="11007" b="7421"/>
          <a:stretch/>
        </p:blipFill>
        <p:spPr>
          <a:xfrm>
            <a:off x="1109951" y="3976262"/>
            <a:ext cx="9972097" cy="2129050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94ACEFE-96E6-1FCB-AF4B-0CC8AF20C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399023"/>
            <a:ext cx="11813227" cy="24242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Shown below is the result; by opening the “Exhibits”, the attacker will find detailed testing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u="sng" dirty="0"/>
              <a:t>Try looking this up as a quick exercise </a:t>
            </a:r>
            <a:r>
              <a:rPr lang="en-US" dirty="0"/>
              <a:t>– click both Detail/Summary links to see the various graphs and specifications!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Information available will vary by product…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0DAD7-02B7-36B6-02A4-DD35A171006A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FCC ID Lookup</a:t>
            </a:r>
          </a:p>
        </p:txBody>
      </p:sp>
    </p:spTree>
    <p:extLst>
      <p:ext uri="{BB962C8B-B14F-4D97-AF65-F5344CB8AC3E}">
        <p14:creationId xmlns:p14="http://schemas.microsoft.com/office/powerpoint/2010/main" val="32183230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60C19-C599-CB01-3BE2-1A6CC9A02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9" r="11007" b="7421"/>
          <a:stretch/>
        </p:blipFill>
        <p:spPr>
          <a:xfrm>
            <a:off x="1109951" y="3976262"/>
            <a:ext cx="9972097" cy="2129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89CCD9C-6454-012C-3D77-FE7D5DB11D18}"/>
              </a:ext>
            </a:extLst>
          </p:cNvPr>
          <p:cNvSpPr/>
          <p:nvPr/>
        </p:nvSpPr>
        <p:spPr>
          <a:xfrm>
            <a:off x="9554624" y="5240466"/>
            <a:ext cx="1119116" cy="2456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94ACEFE-96E6-1FCB-AF4B-0CC8AF20C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13227" cy="201310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case, what the attacker needs is already displayed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Attacker has “located” target signal on the radio band…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Alternatively, one could utilize spectral analysis (frequency scanning) to locate a transmission of interest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RF hackers will anticipate common frequencies/bands based on target device; </a:t>
            </a:r>
            <a:r>
              <a:rPr lang="en-US" i="1" dirty="0"/>
              <a:t>will vary based on geography!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053B8-5D9E-BC2D-18B4-0B76B7DA9D89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Determining Frequency</a:t>
            </a:r>
          </a:p>
        </p:txBody>
      </p:sp>
    </p:spTree>
    <p:extLst>
      <p:ext uri="{BB962C8B-B14F-4D97-AF65-F5344CB8AC3E}">
        <p14:creationId xmlns:p14="http://schemas.microsoft.com/office/powerpoint/2010/main" val="4460352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4BF8F-D601-9916-019D-C0BA5C58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02" y="1380805"/>
            <a:ext cx="2629111" cy="318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9090E-F9E8-7F7E-5B48-760CFDC04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857" y="1626281"/>
            <a:ext cx="4913894" cy="2623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CC846-4F59-2DF4-819E-50A3DEC8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711" y="2729976"/>
            <a:ext cx="5747594" cy="32843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5FC168E-A950-0A23-6B6F-2621EFC42827}"/>
              </a:ext>
            </a:extLst>
          </p:cNvPr>
          <p:cNvSpPr/>
          <p:nvPr/>
        </p:nvSpPr>
        <p:spPr>
          <a:xfrm>
            <a:off x="2565230" y="3786475"/>
            <a:ext cx="1589460" cy="21479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6F431E-FDD6-AE8E-7FD6-48EEB196A5B8}"/>
              </a:ext>
            </a:extLst>
          </p:cNvPr>
          <p:cNvCxnSpPr/>
          <p:nvPr/>
        </p:nvCxnSpPr>
        <p:spPr>
          <a:xfrm flipV="1">
            <a:off x="3369165" y="2773885"/>
            <a:ext cx="3700558" cy="1012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626720-B67A-22ED-D6F0-18101458EFFF}"/>
              </a:ext>
            </a:extLst>
          </p:cNvPr>
          <p:cNvCxnSpPr>
            <a:cxnSpLocks/>
          </p:cNvCxnSpPr>
          <p:nvPr/>
        </p:nvCxnSpPr>
        <p:spPr>
          <a:xfrm>
            <a:off x="3359960" y="4001267"/>
            <a:ext cx="3709763" cy="7391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EE47927-3772-63A3-99E9-FEBC771A1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9" y="4609064"/>
            <a:ext cx="5588884" cy="151264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Knowing the target band, attacker can now capture and inspect the victim’s RF transmission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Day 2 we will study these tools &amp; techniques in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CC1D784-3D28-9625-C23B-445A4143C021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Signal Deconstruction</a:t>
            </a:r>
          </a:p>
        </p:txBody>
      </p:sp>
    </p:spTree>
    <p:extLst>
      <p:ext uri="{BB962C8B-B14F-4D97-AF65-F5344CB8AC3E}">
        <p14:creationId xmlns:p14="http://schemas.microsoft.com/office/powerpoint/2010/main" val="21318847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CC846-4F59-2DF4-819E-50A3DEC8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63"/>
          <a:stretch/>
        </p:blipFill>
        <p:spPr>
          <a:xfrm>
            <a:off x="2148620" y="3629985"/>
            <a:ext cx="6932665" cy="251306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5FC168E-A950-0A23-6B6F-2621EFC42827}"/>
              </a:ext>
            </a:extLst>
          </p:cNvPr>
          <p:cNvSpPr/>
          <p:nvPr/>
        </p:nvSpPr>
        <p:spPr>
          <a:xfrm>
            <a:off x="5148870" y="4786792"/>
            <a:ext cx="1693787" cy="324916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6F431E-FDD6-AE8E-7FD6-48EEB196A5B8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3283248" y="2951855"/>
            <a:ext cx="1865622" cy="19973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626720-B67A-22ED-D6F0-18101458EFFF}"/>
              </a:ext>
            </a:extLst>
          </p:cNvPr>
          <p:cNvCxnSpPr>
            <a:cxnSpLocks/>
            <a:stCxn id="7" idx="6"/>
            <a:endCxn id="2" idx="3"/>
          </p:cNvCxnSpPr>
          <p:nvPr/>
        </p:nvCxnSpPr>
        <p:spPr>
          <a:xfrm flipV="1">
            <a:off x="6842657" y="2896249"/>
            <a:ext cx="2773885" cy="205300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223F535-0CF5-2309-EE7D-C35FA23D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27" y="2277580"/>
            <a:ext cx="7970315" cy="1237337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6A9D2B-1C02-EA2C-A29F-EDFE8813F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3"/>
            <a:ext cx="11217177" cy="81718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a clear look, attacker recognizes </a:t>
            </a:r>
            <a:r>
              <a:rPr lang="en-US" b="1" dirty="0"/>
              <a:t>modulation </a:t>
            </a:r>
            <a:r>
              <a:rPr lang="en-US" dirty="0"/>
              <a:t>as </a:t>
            </a:r>
            <a:r>
              <a:rPr lang="en-US" b="1" dirty="0"/>
              <a:t>“On-Off Keying”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(To extract raw data, an attacker must separate message &amp; carrier signals)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9CFA3B5-4FDD-D61D-861A-40D63B7A083E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Modulation</a:t>
            </a:r>
          </a:p>
        </p:txBody>
      </p:sp>
    </p:spTree>
    <p:extLst>
      <p:ext uri="{BB962C8B-B14F-4D97-AF65-F5344CB8AC3E}">
        <p14:creationId xmlns:p14="http://schemas.microsoft.com/office/powerpoint/2010/main" val="888240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6A9D2B-1C02-EA2C-A29F-EDFE8813F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217177" cy="14976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OOK is the simplest form of ASK (</a:t>
            </a:r>
            <a:r>
              <a:rPr lang="en-US" b="1" dirty="0"/>
              <a:t>Amplitude-Shift Keying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Turning a transmitter On/Off, like Morse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Very common in short-distance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with frequency, RF hackers will recognize common forms of modulation and their applications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6D90BC70-A698-C702-6EE3-F1EF4149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4" y="3102458"/>
            <a:ext cx="9188058" cy="219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BCBBBA4-A5BF-50C1-F7F0-20F49BCA7ECB}"/>
              </a:ext>
            </a:extLst>
          </p:cNvPr>
          <p:cNvSpPr/>
          <p:nvPr/>
        </p:nvSpPr>
        <p:spPr>
          <a:xfrm>
            <a:off x="3565546" y="4154690"/>
            <a:ext cx="877579" cy="12429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EFC1D25-34D4-6555-D3CF-E19DEE897E54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Modulation</a:t>
            </a:r>
          </a:p>
        </p:txBody>
      </p:sp>
    </p:spTree>
    <p:extLst>
      <p:ext uri="{BB962C8B-B14F-4D97-AF65-F5344CB8AC3E}">
        <p14:creationId xmlns:p14="http://schemas.microsoft.com/office/powerpoint/2010/main" val="17609740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A5272-3747-C3C0-9C5F-DCA616FC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52" y="2800425"/>
            <a:ext cx="7074559" cy="3583219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E0AB3DF-D8C4-35C9-7214-191C195DA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217177" cy="119689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Attacker “demodulates” signal and extracts the raw digital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inspection, attacker can see that “unipolar” </a:t>
            </a:r>
            <a:r>
              <a:rPr lang="en-US" b="1" dirty="0"/>
              <a:t>encoding</a:t>
            </a:r>
            <a:r>
              <a:rPr lang="en-US" dirty="0"/>
              <a:t> (line code) is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See encodings on next slide for reference…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C21FF53-03A2-D2BC-E62E-F48ACD7563F3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40718724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A8E37-E30F-836B-8C1B-9DCDFD512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59" r="76934"/>
          <a:stretch/>
        </p:blipFill>
        <p:spPr>
          <a:xfrm>
            <a:off x="7897389" y="1920855"/>
            <a:ext cx="3008207" cy="1673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6F73C-0186-5188-56CB-08A5C2BF9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3" y="4062636"/>
            <a:ext cx="9918693" cy="1525953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262FFE0-1CD6-A17D-1D74-4AEB6AD6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803" y="1463653"/>
            <a:ext cx="7427710" cy="26634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one ‘click’ of the victim’s remote, our attacker now knows: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Tx frequency, modulation,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Clocking/baud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Burst/Command structure </a:t>
            </a:r>
            <a:r>
              <a:rPr lang="en-US" dirty="0">
                <a:sym typeface="Wingdings" panose="05000000000000000000" pitchFamily="2" charset="2"/>
              </a:rPr>
              <a:t> r</a:t>
            </a:r>
            <a:r>
              <a:rPr lang="en-US" dirty="0"/>
              <a:t>aw Tx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Attacker has effectively reverse-engineered the remote’s proprietary RF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CAD31-4EAA-7F98-8AAE-06BD28350F96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Documenting Protocol</a:t>
            </a:r>
          </a:p>
        </p:txBody>
      </p:sp>
    </p:spTree>
    <p:extLst>
      <p:ext uri="{BB962C8B-B14F-4D97-AF65-F5344CB8AC3E}">
        <p14:creationId xmlns:p14="http://schemas.microsoft.com/office/powerpoint/2010/main" val="10971521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3F724B-E4A0-1F05-3289-FA86A71C5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32" y="1378620"/>
            <a:ext cx="6421258" cy="266342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stated, the attacker in this scenario can simply play the initial recording using their own radio to open the garage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would be the standard “</a:t>
            </a:r>
            <a:r>
              <a:rPr lang="en-US" b="1" dirty="0"/>
              <a:t>replay attack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we’ll see later, real wireless attacks often require going further: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Reversing/deconstructing protocol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Crafting or modifying transmissions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FA1F5-A168-AD13-CB7E-A703426C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244" y="4161438"/>
            <a:ext cx="1146918" cy="1787842"/>
          </a:xfrm>
          <a:prstGeom prst="rect">
            <a:avLst/>
          </a:prstGeom>
        </p:spPr>
      </p:pic>
      <p:pic>
        <p:nvPicPr>
          <p:cNvPr id="6" name="Picture 2" descr="Garage door opener - Wikipedia">
            <a:extLst>
              <a:ext uri="{FF2B5EF4-FFF2-40B4-BE49-F238E27FC236}">
                <a16:creationId xmlns:a16="http://schemas.microsoft.com/office/drawing/2014/main" id="{4ADB2316-671F-B389-2BB4-985BA89F0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66" y="2624347"/>
            <a:ext cx="3705281" cy="229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play Attack - GeeksforGeeks">
            <a:extLst>
              <a:ext uri="{FF2B5EF4-FFF2-40B4-BE49-F238E27FC236}">
                <a16:creationId xmlns:a16="http://schemas.microsoft.com/office/drawing/2014/main" id="{70F1E1C7-F85C-2861-E506-EF238CC4D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44" y="401067"/>
            <a:ext cx="3487820" cy="143498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AF7D8-19C8-25FF-06AF-B587B97958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 rot="10800000">
            <a:off x="5302188" y="4511941"/>
            <a:ext cx="875110" cy="1688480"/>
          </a:xfrm>
          <a:prstGeom prst="rect">
            <a:avLst/>
          </a:prstGeom>
          <a:ln w="38100">
            <a:solidFill>
              <a:srgbClr val="7030A0"/>
            </a:solidFill>
            <a:prstDash val="dash"/>
          </a:ln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97B9C16-1A64-CE51-259F-B3C8AEEB924A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Replaying Signal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A32E8793-B954-A246-22FA-A4B89081D2E7}"/>
              </a:ext>
            </a:extLst>
          </p:cNvPr>
          <p:cNvSpPr/>
          <p:nvPr/>
        </p:nvSpPr>
        <p:spPr>
          <a:xfrm rot="8218477" flipH="1">
            <a:off x="6305348" y="4433887"/>
            <a:ext cx="1535899" cy="1497494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7703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2CD66-B140-4F04-A328-4B27B47A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Garage Door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B7201-3E53-1158-1C3A-4DBCAA1C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6" y="3429000"/>
            <a:ext cx="4011380" cy="2042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64243E-33CA-68D6-9C1F-8B432BED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6" y="5448708"/>
            <a:ext cx="4564247" cy="226922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13F724B-E4A0-1F05-3289-FA86A71C5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951" y="1396337"/>
            <a:ext cx="7468105" cy="20837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Having deconstructed the transmission, the attacker could also recreate it using basic Software-Defined Radio (SDR)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We’ll learn to do this as well using GNU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explore why these techniques are required for attacks (</a:t>
            </a:r>
            <a:r>
              <a:rPr lang="en-US" i="1" dirty="0"/>
              <a:t>or testing!</a:t>
            </a:r>
            <a:r>
              <a:rPr lang="en-US" dirty="0"/>
              <a:t>)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FA1F5-A168-AD13-CB7E-A703426C5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56" y="3683944"/>
            <a:ext cx="1146918" cy="1787842"/>
          </a:xfrm>
          <a:prstGeom prst="rect">
            <a:avLst/>
          </a:prstGeom>
        </p:spPr>
      </p:pic>
      <p:pic>
        <p:nvPicPr>
          <p:cNvPr id="6" name="Picture 2" descr="Garage door opener - Wikipedia">
            <a:extLst>
              <a:ext uri="{FF2B5EF4-FFF2-40B4-BE49-F238E27FC236}">
                <a16:creationId xmlns:a16="http://schemas.microsoft.com/office/drawing/2014/main" id="{4ADB2316-671F-B389-2BB4-985BA89F0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66" y="2624347"/>
            <a:ext cx="3705281" cy="229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AF7D8-19C8-25FF-06AF-B587B97958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 rot="10800000">
            <a:off x="5744347" y="4055698"/>
            <a:ext cx="886863" cy="1711158"/>
          </a:xfrm>
          <a:prstGeom prst="rect">
            <a:avLst/>
          </a:prstGeom>
          <a:ln w="38100">
            <a:solidFill>
              <a:srgbClr val="7030A0"/>
            </a:solidFill>
            <a:prstDash val="dash"/>
          </a:ln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508E2DE-DFB6-8E61-0F8C-DB112B06EE3B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0075ED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Crafting From Scratch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CBAB117-A388-6435-DE97-FBF613C31893}"/>
              </a:ext>
            </a:extLst>
          </p:cNvPr>
          <p:cNvSpPr/>
          <p:nvPr/>
        </p:nvSpPr>
        <p:spPr>
          <a:xfrm>
            <a:off x="6857999" y="4486447"/>
            <a:ext cx="928914" cy="4434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71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2F43-C82E-BDCC-241B-8105939A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EA03-885D-3569-08D4-A972E4BAF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DF6B-7D57-5BC4-0556-105FCECCF7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3800-50A4-5EBA-D74F-00A5058E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5749188" cy="4394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Suppose the attacker from Scenario 1 wants control of </a:t>
            </a:r>
            <a:r>
              <a:rPr lang="en-US" i="1" dirty="0"/>
              <a:t>the victim’s car</a:t>
            </a:r>
            <a:r>
              <a:rPr lang="en-US" dirty="0"/>
              <a:t> in addition to the garage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apply the same techniques from previous attack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CDA9-81A5-035E-D37E-6117E6B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99</a:t>
            </a:fld>
            <a:endParaRPr lang="en-US"/>
          </a:p>
        </p:txBody>
      </p:sp>
      <p:pic>
        <p:nvPicPr>
          <p:cNvPr id="8194" name="Picture 2" descr="Electronics | Free Full-Text | Detection of Fake Replay Attack Signals on  Remote Keyless Controlled Vehicles Using Pre-Trained Deep Neural Network">
            <a:extLst>
              <a:ext uri="{FF2B5EF4-FFF2-40B4-BE49-F238E27FC236}">
                <a16:creationId xmlns:a16="http://schemas.microsoft.com/office/drawing/2014/main" id="{B3C5E8BA-DAC3-B42D-C71E-7C19E051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754" y="1450627"/>
            <a:ext cx="5157670" cy="394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799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ESTRICTED "/>
  <p:tag name="BJHEADERFOOTERTEXTMARKING" val="RESTRICTED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ESTRICTED "/>
  <p:tag name="BJHEADERFOOTERTEXTMARKING" val="RESTRICTED "/>
</p:tagLst>
</file>

<file path=ppt/theme/theme1.xml><?xml version="1.0" encoding="utf-8"?>
<a:theme xmlns:a="http://schemas.openxmlformats.org/drawingml/2006/main" name="SITE &amp; UL Template">
  <a:themeElements>
    <a:clrScheme name="Custom 1">
      <a:dk1>
        <a:srgbClr val="000024"/>
      </a:dk1>
      <a:lt1>
        <a:srgbClr val="FFFFFF"/>
      </a:lt1>
      <a:dk2>
        <a:srgbClr val="DCDBDF"/>
      </a:dk2>
      <a:lt2>
        <a:srgbClr val="F0F1E9"/>
      </a:lt2>
      <a:accent1>
        <a:srgbClr val="004028"/>
      </a:accent1>
      <a:accent2>
        <a:srgbClr val="0474EF"/>
      </a:accent2>
      <a:accent3>
        <a:srgbClr val="A19472"/>
      </a:accent3>
      <a:accent4>
        <a:srgbClr val="42768D"/>
      </a:accent4>
      <a:accent5>
        <a:srgbClr val="1D136B"/>
      </a:accent5>
      <a:accent6>
        <a:srgbClr val="F0F1E9"/>
      </a:accent6>
      <a:hlink>
        <a:srgbClr val="DCDBDF"/>
      </a:hlink>
      <a:folHlink>
        <a:srgbClr val="0000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C4A0858-9F94-7941-874B-136DF15135BE}" vid="{224DD671-587E-0345-9B9F-CBF765F228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59DFCE9FB6C7429A1BDBEF8B534222" ma:contentTypeVersion="5" ma:contentTypeDescription="Create a new document." ma:contentTypeScope="" ma:versionID="1c8c8ab1ecb633802eb009a9ecc97804">
  <xsd:schema xmlns:xsd="http://www.w3.org/2001/XMLSchema" xmlns:xs="http://www.w3.org/2001/XMLSchema" xmlns:p="http://schemas.microsoft.com/office/2006/metadata/properties" xmlns:ns2="7b6b5dbb-d0bb-470b-9347-b68b32bd961a" xmlns:ns3="f057edae-f993-45b5-ac97-5ea47d424554" targetNamespace="http://schemas.microsoft.com/office/2006/metadata/properties" ma:root="true" ma:fieldsID="4e4de5c6382827364686ba31f1349e1b" ns2:_="" ns3:_="">
    <xsd:import namespace="7b6b5dbb-d0bb-470b-9347-b68b32bd961a"/>
    <xsd:import namespace="f057edae-f993-45b5-ac97-5ea47d4245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b5dbb-d0bb-470b-9347-b68b32bd9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57edae-f993-45b5-ac97-5ea47d42455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79D0B6-1A4C-4603-839C-566F1064F4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6b5dbb-d0bb-470b-9347-b68b32bd961a"/>
    <ds:schemaRef ds:uri="f057edae-f993-45b5-ac97-5ea47d4245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619187-C28E-4E6F-8501-7D36FF9D8D05}">
  <ds:schemaRefs>
    <ds:schemaRef ds:uri="http://schemas.microsoft.com/office/2006/metadata/properties"/>
    <ds:schemaRef ds:uri="http://schemas.microsoft.com/office/infopath/2007/PartnerControls"/>
    <ds:schemaRef ds:uri="791e25ae-160c-497c-86b2-3de2f90644ea"/>
  </ds:schemaRefs>
</ds:datastoreItem>
</file>

<file path=customXml/itemProps3.xml><?xml version="1.0" encoding="utf-8"?>
<ds:datastoreItem xmlns:ds="http://schemas.openxmlformats.org/officeDocument/2006/customXml" ds:itemID="{32B0C3A1-B28C-48F2-8288-495A35C79CE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0115954-0ccd-45f0-87bd-03b2a3587569}" enabled="0" method="" siteId="{70115954-0ccd-45f0-87bd-03b2a358756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7332</Words>
  <Application>Microsoft Office PowerPoint</Application>
  <PresentationFormat>Widescreen</PresentationFormat>
  <Paragraphs>1327</Paragraphs>
  <Slides>186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194" baseType="lpstr">
      <vt:lpstr>Arial</vt:lpstr>
      <vt:lpstr>Calibri</vt:lpstr>
      <vt:lpstr>Calibri Light</vt:lpstr>
      <vt:lpstr>Inter</vt:lpstr>
      <vt:lpstr>Open Sans Light</vt:lpstr>
      <vt:lpstr>Univers Next Arabic</vt:lpstr>
      <vt:lpstr>Univers Next Arabic Bold</vt:lpstr>
      <vt:lpstr>SITE &amp; UL Template</vt:lpstr>
      <vt:lpstr>Introduction to Wireless Hacking</vt:lpstr>
      <vt:lpstr>Course Agenda</vt:lpstr>
      <vt:lpstr>Day 1</vt:lpstr>
      <vt:lpstr>Day 1 Outline</vt:lpstr>
      <vt:lpstr>Wireless Hacking: Advantages</vt:lpstr>
      <vt:lpstr>Wireless Hacking: Disadvantages</vt:lpstr>
      <vt:lpstr>Radio Spectrum</vt:lpstr>
      <vt:lpstr>Radio Applications</vt:lpstr>
      <vt:lpstr>Networks by Spatial Scope</vt:lpstr>
      <vt:lpstr>IEEE 802 Family of Standards</vt:lpstr>
      <vt:lpstr>Communication Protocols</vt:lpstr>
      <vt:lpstr>Communication Protocols</vt:lpstr>
      <vt:lpstr>Communication Protocols</vt:lpstr>
      <vt:lpstr>Communication Protocols</vt:lpstr>
      <vt:lpstr>Day 1 Outline</vt:lpstr>
      <vt:lpstr>Basic Wireless Attacks</vt:lpstr>
      <vt:lpstr>RF Hacker’s Toolkit</vt:lpstr>
      <vt:lpstr>Attack Process</vt:lpstr>
      <vt:lpstr>Attack Process</vt:lpstr>
      <vt:lpstr>Attack Process</vt:lpstr>
      <vt:lpstr>Day 1 Outline</vt:lpstr>
      <vt:lpstr>Wi-Fi: Overview</vt:lpstr>
      <vt:lpstr>Wi-Fi: Common Attacks</vt:lpstr>
      <vt:lpstr>Wi-Fi: Common Tools</vt:lpstr>
      <vt:lpstr>Wireless Network Adapters</vt:lpstr>
      <vt:lpstr>Aircrack-ng</vt:lpstr>
      <vt:lpstr>Monitor Mode</vt:lpstr>
      <vt:lpstr>Monitor Mode</vt:lpstr>
      <vt:lpstr>Monitor Mode</vt:lpstr>
      <vt:lpstr>Monitor Mode</vt:lpstr>
      <vt:lpstr>Simple WEP Crack</vt:lpstr>
      <vt:lpstr>Simple WEP Crack</vt:lpstr>
      <vt:lpstr>Simple WEP Crack</vt:lpstr>
      <vt:lpstr>Simple WEP Crack</vt:lpstr>
      <vt:lpstr>Simple WEP Crack</vt:lpstr>
      <vt:lpstr>Simple WEP Crack</vt:lpstr>
      <vt:lpstr>Simple WEP Crack</vt:lpstr>
      <vt:lpstr>WPA/WPA2 Crack</vt:lpstr>
      <vt:lpstr>WPA/WPA2 Crack</vt:lpstr>
      <vt:lpstr>WPA/WPA2 Crack</vt:lpstr>
      <vt:lpstr>WPA/WPA2 Crack</vt:lpstr>
      <vt:lpstr>WPA/WPA2 Crack</vt:lpstr>
      <vt:lpstr>WPA/WPA2 Crack</vt:lpstr>
      <vt:lpstr>Exercise</vt:lpstr>
      <vt:lpstr>WPA/WPA2 vs. WPA3</vt:lpstr>
      <vt:lpstr>Attack Flow Diagram: WPA2-PSK</vt:lpstr>
      <vt:lpstr>Attack Flow Diagram: WPA3</vt:lpstr>
      <vt:lpstr>Day 1 Outline</vt:lpstr>
      <vt:lpstr>Zigbee: Overview</vt:lpstr>
      <vt:lpstr>Zigbee: Overview</vt:lpstr>
      <vt:lpstr>Zigbee: Common Attacks</vt:lpstr>
      <vt:lpstr>Zigbee: Common Tools</vt:lpstr>
      <vt:lpstr>Killerbee</vt:lpstr>
      <vt:lpstr>Killerbee</vt:lpstr>
      <vt:lpstr>Exercise</vt:lpstr>
      <vt:lpstr>Exercise</vt:lpstr>
      <vt:lpstr>Day 1 Outline</vt:lpstr>
      <vt:lpstr>Other Common Protocols</vt:lpstr>
      <vt:lpstr>Day 1 Outline</vt:lpstr>
      <vt:lpstr>Day 2</vt:lpstr>
      <vt:lpstr>Day 2 Outline</vt:lpstr>
      <vt:lpstr>Day 2 Outline</vt:lpstr>
      <vt:lpstr>Attack Process Revisited</vt:lpstr>
      <vt:lpstr>Attack Process Revisited</vt:lpstr>
      <vt:lpstr>Extending Capabilities</vt:lpstr>
      <vt:lpstr>Extending Capabilities</vt:lpstr>
      <vt:lpstr>Scapy</vt:lpstr>
      <vt:lpstr>Software-Defined Radio</vt:lpstr>
      <vt:lpstr>GNU Radio</vt:lpstr>
      <vt:lpstr>GNU Radio</vt:lpstr>
      <vt:lpstr>Scapy-radio</vt:lpstr>
      <vt:lpstr>GNU Radio: Examples</vt:lpstr>
      <vt:lpstr>GNU Radio: Examples</vt:lpstr>
      <vt:lpstr>SDR: Compatible Hardware</vt:lpstr>
      <vt:lpstr>Radio Selection</vt:lpstr>
      <vt:lpstr>PHY Layer Demystified</vt:lpstr>
      <vt:lpstr>Telecomm. Terms</vt:lpstr>
      <vt:lpstr>Telecomm. Terms</vt:lpstr>
      <vt:lpstr>Telecomm. Terms</vt:lpstr>
      <vt:lpstr>Telecomm. Terms</vt:lpstr>
      <vt:lpstr>Common Protocols</vt:lpstr>
      <vt:lpstr>Generic RF Attack Process</vt:lpstr>
      <vt:lpstr>Day 2 Outline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Garage Door</vt:lpstr>
      <vt:lpstr>Example: Car Keys</vt:lpstr>
      <vt:lpstr>Example: Car Keys</vt:lpstr>
      <vt:lpstr>Example: Car Keys</vt:lpstr>
      <vt:lpstr>Example: Car Keys</vt:lpstr>
      <vt:lpstr>Example: Car Keys</vt:lpstr>
      <vt:lpstr>Day 2 Outline</vt:lpstr>
      <vt:lpstr>Tool Setup</vt:lpstr>
      <vt:lpstr>Tool Setup</vt:lpstr>
      <vt:lpstr>Day 2 Outline</vt:lpstr>
      <vt:lpstr>Day 3</vt:lpstr>
      <vt:lpstr>Day 3 Outline</vt:lpstr>
      <vt:lpstr>Day 3 Outline</vt:lpstr>
      <vt:lpstr>Product Overview</vt:lpstr>
      <vt:lpstr>Product Setup</vt:lpstr>
      <vt:lpstr>Transmission Frequency</vt:lpstr>
      <vt:lpstr>Day 3 Outline</vt:lpstr>
      <vt:lpstr>Receiver Setup</vt:lpstr>
      <vt:lpstr>Receiver Setup</vt:lpstr>
      <vt:lpstr>Receiver Setup</vt:lpstr>
      <vt:lpstr>Receiver Setup</vt:lpstr>
      <vt:lpstr>Performing Capture</vt:lpstr>
      <vt:lpstr>Day 3 Outline</vt:lpstr>
      <vt:lpstr>Inspecting Recording</vt:lpstr>
      <vt:lpstr>Inspecting Recording</vt:lpstr>
      <vt:lpstr>Symbol Extraction</vt:lpstr>
      <vt:lpstr>Symbol Extraction</vt:lpstr>
      <vt:lpstr>Symbol Extraction</vt:lpstr>
      <vt:lpstr>Symbol Extraction</vt:lpstr>
      <vt:lpstr>Symbol Extraction</vt:lpstr>
      <vt:lpstr>Symbol Extraction</vt:lpstr>
      <vt:lpstr>Symbol Extraction</vt:lpstr>
      <vt:lpstr>Symbol Extraction</vt:lpstr>
      <vt:lpstr>Symbol Extraction</vt:lpstr>
      <vt:lpstr>Symbol Extraction</vt:lpstr>
      <vt:lpstr>Symbol Extraction</vt:lpstr>
      <vt:lpstr>Documenting Commands</vt:lpstr>
      <vt:lpstr>Documenting Commands</vt:lpstr>
      <vt:lpstr>Documenting Commands</vt:lpstr>
      <vt:lpstr>Day 3 Outline</vt:lpstr>
      <vt:lpstr>Day 4</vt:lpstr>
      <vt:lpstr>Day 4 Outline</vt:lpstr>
      <vt:lpstr>Day 4 Outline</vt:lpstr>
      <vt:lpstr>Protocol Deconstruction</vt:lpstr>
      <vt:lpstr>Protocol Deconstruction</vt:lpstr>
      <vt:lpstr>Day 4 Outline</vt:lpstr>
      <vt:lpstr>Replay Setup</vt:lpstr>
      <vt:lpstr>Replay Setup</vt:lpstr>
      <vt:lpstr>Replay Setup</vt:lpstr>
      <vt:lpstr>Replay Setup</vt:lpstr>
      <vt:lpstr>Replay Setup</vt:lpstr>
      <vt:lpstr>Replay Setup</vt:lpstr>
      <vt:lpstr>Replay Setup</vt:lpstr>
      <vt:lpstr>Replay Setup</vt:lpstr>
      <vt:lpstr>Replay Setup</vt:lpstr>
      <vt:lpstr>Running the Attack</vt:lpstr>
      <vt:lpstr>Day 4 Outline</vt:lpstr>
      <vt:lpstr>Anticipating Replay Attacks</vt:lpstr>
      <vt:lpstr>Anticipating Replay Attacks</vt:lpstr>
      <vt:lpstr>Anticipating Replay Attacks</vt:lpstr>
      <vt:lpstr>Day 4 Outline</vt:lpstr>
      <vt:lpstr>Day 5</vt:lpstr>
      <vt:lpstr>Day 5 Outline</vt:lpstr>
      <vt:lpstr>Day 5 Outline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Transmission Synthesis</vt:lpstr>
      <vt:lpstr>Day 5 Outline</vt:lpstr>
      <vt:lpstr>Jammer Design</vt:lpstr>
      <vt:lpstr>Jammer Design</vt:lpstr>
      <vt:lpstr>Jammer Design</vt:lpstr>
      <vt:lpstr>Day 5 Outline</vt:lpstr>
      <vt:lpstr>Virtual Remote</vt:lpstr>
      <vt:lpstr>Virtual Remote</vt:lpstr>
      <vt:lpstr>Virtual Remote</vt:lpstr>
      <vt:lpstr>Day 5 Outline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2023-01-20T13:54:44Z</dcterms:created>
  <dcterms:modified xsi:type="dcterms:W3CDTF">2023-11-07T20:21:12Z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0x0101007459DFCE9FB6C7429A1BDBEF8B534222</vt:lpwstr>
  </property>
  <property fmtid="{D5CDD505-2E9C-101B-9397-08002B2CF9AE}" pid="3" name="MediaServiceImageTags">
    <vt:lpwstr/>
  </property>
</Properties>
</file>